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4"/>
  </p:notesMasterIdLst>
  <p:sldIdLst>
    <p:sldId id="329" r:id="rId2"/>
    <p:sldId id="333" r:id="rId3"/>
    <p:sldId id="426" r:id="rId4"/>
    <p:sldId id="416" r:id="rId5"/>
    <p:sldId id="358" r:id="rId6"/>
    <p:sldId id="400" r:id="rId7"/>
    <p:sldId id="336" r:id="rId8"/>
    <p:sldId id="359" r:id="rId9"/>
    <p:sldId id="337" r:id="rId10"/>
    <p:sldId id="360" r:id="rId11"/>
    <p:sldId id="338" r:id="rId12"/>
    <p:sldId id="361" r:id="rId13"/>
    <p:sldId id="339" r:id="rId14"/>
    <p:sldId id="362" r:id="rId15"/>
    <p:sldId id="365" r:id="rId16"/>
    <p:sldId id="366" r:id="rId17"/>
    <p:sldId id="341" r:id="rId18"/>
    <p:sldId id="363" r:id="rId19"/>
    <p:sldId id="342" r:id="rId20"/>
    <p:sldId id="364" r:id="rId21"/>
    <p:sldId id="340" r:id="rId22"/>
    <p:sldId id="367" r:id="rId23"/>
    <p:sldId id="343" r:id="rId24"/>
    <p:sldId id="368" r:id="rId25"/>
    <p:sldId id="344" r:id="rId26"/>
    <p:sldId id="369" r:id="rId27"/>
    <p:sldId id="345" r:id="rId28"/>
    <p:sldId id="370" r:id="rId29"/>
    <p:sldId id="346" r:id="rId30"/>
    <p:sldId id="347" r:id="rId31"/>
    <p:sldId id="372" r:id="rId32"/>
    <p:sldId id="348" r:id="rId33"/>
    <p:sldId id="374" r:id="rId34"/>
    <p:sldId id="375" r:id="rId35"/>
    <p:sldId id="349" r:id="rId36"/>
    <p:sldId id="350" r:id="rId37"/>
    <p:sldId id="376" r:id="rId38"/>
    <p:sldId id="352" r:id="rId39"/>
    <p:sldId id="377" r:id="rId40"/>
    <p:sldId id="353" r:id="rId41"/>
    <p:sldId id="378" r:id="rId42"/>
    <p:sldId id="354" r:id="rId43"/>
    <p:sldId id="379" r:id="rId44"/>
    <p:sldId id="355" r:id="rId45"/>
    <p:sldId id="380" r:id="rId46"/>
    <p:sldId id="381" r:id="rId47"/>
    <p:sldId id="356" r:id="rId48"/>
    <p:sldId id="382" r:id="rId49"/>
    <p:sldId id="393" r:id="rId50"/>
    <p:sldId id="357" r:id="rId51"/>
    <p:sldId id="383" r:id="rId52"/>
    <p:sldId id="417" r:id="rId53"/>
    <p:sldId id="394" r:id="rId54"/>
    <p:sldId id="385" r:id="rId55"/>
    <p:sldId id="386" r:id="rId56"/>
    <p:sldId id="387" r:id="rId57"/>
    <p:sldId id="388" r:id="rId58"/>
    <p:sldId id="389" r:id="rId59"/>
    <p:sldId id="390" r:id="rId60"/>
    <p:sldId id="391" r:id="rId61"/>
    <p:sldId id="392" r:id="rId62"/>
    <p:sldId id="418" r:id="rId63"/>
    <p:sldId id="384" r:id="rId64"/>
    <p:sldId id="419" r:id="rId65"/>
    <p:sldId id="406" r:id="rId66"/>
    <p:sldId id="407" r:id="rId67"/>
    <p:sldId id="420" r:id="rId68"/>
    <p:sldId id="395" r:id="rId69"/>
    <p:sldId id="396" r:id="rId70"/>
    <p:sldId id="397" r:id="rId71"/>
    <p:sldId id="398" r:id="rId72"/>
    <p:sldId id="399" r:id="rId73"/>
    <p:sldId id="421" r:id="rId74"/>
    <p:sldId id="298" r:id="rId75"/>
    <p:sldId id="282" r:id="rId76"/>
    <p:sldId id="422" r:id="rId77"/>
    <p:sldId id="296" r:id="rId78"/>
    <p:sldId id="297" r:id="rId79"/>
    <p:sldId id="423" r:id="rId80"/>
    <p:sldId id="403" r:id="rId81"/>
    <p:sldId id="412" r:id="rId82"/>
    <p:sldId id="404" r:id="rId83"/>
    <p:sldId id="424" r:id="rId84"/>
    <p:sldId id="401" r:id="rId85"/>
    <p:sldId id="405" r:id="rId86"/>
    <p:sldId id="410" r:id="rId87"/>
    <p:sldId id="411" r:id="rId88"/>
    <p:sldId id="402" r:id="rId89"/>
    <p:sldId id="425" r:id="rId90"/>
    <p:sldId id="294" r:id="rId91"/>
    <p:sldId id="414" r:id="rId92"/>
    <p:sldId id="427" r:id="rId93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65" userDrawn="1">
          <p15:clr>
            <a:srgbClr val="A4A3A4"/>
          </p15:clr>
        </p15:guide>
        <p15:guide id="2" pos="20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CAC1F"/>
    <a:srgbClr val="FFFFFF"/>
    <a:srgbClr val="663300"/>
    <a:srgbClr val="FA7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49" autoAdjust="0"/>
  </p:normalViewPr>
  <p:slideViewPr>
    <p:cSldViewPr snapToGrid="0" showGuides="1">
      <p:cViewPr>
        <p:scale>
          <a:sx n="80" d="100"/>
          <a:sy n="80" d="100"/>
        </p:scale>
        <p:origin x="1626" y="-1158"/>
      </p:cViewPr>
      <p:guideLst>
        <p:guide orient="horz" pos="5365"/>
        <p:guide pos="20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335DD-5BF4-4B55-BF2F-0EF2D4A7A79C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CAEA-88ED-4F74-AE4D-5676BFA2335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3420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BECAEA-88ED-4F74-AE4D-5676BFA2335C}" type="slidenum">
              <a:rPr lang="es-ES" smtClean="0"/>
              <a:t>69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441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3132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4330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098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4013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2253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046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65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7398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094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59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6803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A26ED-E4F5-414C-99BB-27DF5F2360C7}" type="datetimeFigureOut">
              <a:rPr lang="es-ES" smtClean="0"/>
              <a:t>26/02/2023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4FA6B-5891-408D-A89D-55CB1BB5A52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208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arasaac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microsoft.com/office/2007/relationships/hdphoto" Target="../media/hdphoto2.wdp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microsoft.com/office/2007/relationships/hdphoto" Target="../media/hdphoto1.wdp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5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microsoft.com/office/2007/relationships/hdphoto" Target="../media/hdphoto3.wdp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0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4.png"/><Relationship Id="rId4" Type="http://schemas.openxmlformats.org/officeDocument/2006/relationships/image" Target="../media/image12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10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47.png"/><Relationship Id="rId7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3.jpeg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7.png"/><Relationship Id="rId4" Type="http://schemas.openxmlformats.org/officeDocument/2006/relationships/image" Target="../media/image5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68.png"/><Relationship Id="rId7" Type="http://schemas.openxmlformats.org/officeDocument/2006/relationships/image" Target="../media/image74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0.png"/><Relationship Id="rId4" Type="http://schemas.microsoft.com/office/2007/relationships/hdphoto" Target="../media/hdphoto3.wdp"/><Relationship Id="rId9" Type="http://schemas.openxmlformats.org/officeDocument/2006/relationships/hyperlink" Target="http://www.arasaac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2.png"/><Relationship Id="rId7" Type="http://schemas.openxmlformats.org/officeDocument/2006/relationships/image" Target="../media/image108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78.png"/><Relationship Id="rId4" Type="http://schemas.openxmlformats.org/officeDocument/2006/relationships/image" Target="../media/image80.png"/><Relationship Id="rId9" Type="http://schemas.openxmlformats.org/officeDocument/2006/relationships/hyperlink" Target="http://www.arasaac.org/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90.jpeg"/><Relationship Id="rId7" Type="http://schemas.openxmlformats.org/officeDocument/2006/relationships/image" Target="../media/image101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8.png"/><Relationship Id="rId4" Type="http://schemas.openxmlformats.org/officeDocument/2006/relationships/image" Target="../media/image9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51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12" Type="http://schemas.openxmlformats.org/officeDocument/2006/relationships/image" Target="../media/image47.png"/><Relationship Id="rId17" Type="http://schemas.openxmlformats.org/officeDocument/2006/relationships/hyperlink" Target="http://www.arasaac.org/" TargetMode="External"/><Relationship Id="rId2" Type="http://schemas.openxmlformats.org/officeDocument/2006/relationships/image" Target="../media/image6.jpe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42.png"/><Relationship Id="rId5" Type="http://schemas.openxmlformats.org/officeDocument/2006/relationships/image" Target="../media/image18.png"/><Relationship Id="rId15" Type="http://schemas.openxmlformats.org/officeDocument/2006/relationships/image" Target="../media/image57.png"/><Relationship Id="rId10" Type="http://schemas.openxmlformats.org/officeDocument/2006/relationships/image" Target="../media/image38.png"/><Relationship Id="rId4" Type="http://schemas.openxmlformats.org/officeDocument/2006/relationships/image" Target="../media/image14.png"/><Relationship Id="rId9" Type="http://schemas.openxmlformats.org/officeDocument/2006/relationships/image" Target="../media/image34.png"/><Relationship Id="rId14" Type="http://schemas.openxmlformats.org/officeDocument/2006/relationships/image" Target="../media/image55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70.png"/><Relationship Id="rId7" Type="http://schemas.openxmlformats.org/officeDocument/2006/relationships/image" Target="../media/image8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hyperlink" Target="http://www.arasaac.org/" TargetMode="External"/><Relationship Id="rId5" Type="http://schemas.openxmlformats.org/officeDocument/2006/relationships/image" Target="../media/image78.png"/><Relationship Id="rId10" Type="http://schemas.openxmlformats.org/officeDocument/2006/relationships/image" Target="../media/image3.png"/><Relationship Id="rId4" Type="http://schemas.openxmlformats.org/officeDocument/2006/relationships/image" Target="../media/image74.png"/><Relationship Id="rId9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12" Type="http://schemas.openxmlformats.org/officeDocument/2006/relationships/image" Target="../media/image19.png"/><Relationship Id="rId17" Type="http://schemas.openxmlformats.org/officeDocument/2006/relationships/hyperlink" Target="http://www.arasaac.org/" TargetMode="External"/><Relationship Id="rId2" Type="http://schemas.openxmlformats.org/officeDocument/2006/relationships/image" Target="../media/image6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8.png"/><Relationship Id="rId5" Type="http://schemas.openxmlformats.org/officeDocument/2006/relationships/image" Target="../media/image10.png"/><Relationship Id="rId15" Type="http://schemas.openxmlformats.org/officeDocument/2006/relationships/image" Target="../media/image23.png"/><Relationship Id="rId10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15.png"/><Relationship Id="rId14" Type="http://schemas.openxmlformats.org/officeDocument/2006/relationships/image" Target="../media/image22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9.png"/><Relationship Id="rId18" Type="http://schemas.openxmlformats.org/officeDocument/2006/relationships/hyperlink" Target="http://www.arasaac.org/" TargetMode="External"/><Relationship Id="rId3" Type="http://schemas.openxmlformats.org/officeDocument/2006/relationships/image" Target="../media/image26.png"/><Relationship Id="rId7" Type="http://schemas.openxmlformats.org/officeDocument/2006/relationships/image" Target="../media/image31.png"/><Relationship Id="rId12" Type="http://schemas.openxmlformats.org/officeDocument/2006/relationships/image" Target="../media/image38.pn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7.png"/><Relationship Id="rId5" Type="http://schemas.openxmlformats.org/officeDocument/2006/relationships/image" Target="../media/image29.png"/><Relationship Id="rId15" Type="http://schemas.openxmlformats.org/officeDocument/2006/relationships/image" Target="../media/image42.png"/><Relationship Id="rId10" Type="http://schemas.openxmlformats.org/officeDocument/2006/relationships/image" Target="../media/image35.png"/><Relationship Id="rId4" Type="http://schemas.openxmlformats.org/officeDocument/2006/relationships/image" Target="../media/image27.png"/><Relationship Id="rId9" Type="http://schemas.openxmlformats.org/officeDocument/2006/relationships/image" Target="../media/image34.png"/><Relationship Id="rId1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1.png"/><Relationship Id="rId3" Type="http://schemas.openxmlformats.org/officeDocument/2006/relationships/image" Target="../media/image48.png"/><Relationship Id="rId7" Type="http://schemas.openxmlformats.org/officeDocument/2006/relationships/image" Target="../media/image54.png"/><Relationship Id="rId12" Type="http://schemas.openxmlformats.org/officeDocument/2006/relationships/image" Target="../media/image60.png"/><Relationship Id="rId2" Type="http://schemas.openxmlformats.org/officeDocument/2006/relationships/image" Target="../media/image47.png"/><Relationship Id="rId16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8.png"/><Relationship Id="rId5" Type="http://schemas.openxmlformats.org/officeDocument/2006/relationships/image" Target="../media/image51.png"/><Relationship Id="rId15" Type="http://schemas.openxmlformats.org/officeDocument/2006/relationships/image" Target="../media/image65.png"/><Relationship Id="rId10" Type="http://schemas.openxmlformats.org/officeDocument/2006/relationships/image" Target="../media/image57.png"/><Relationship Id="rId4" Type="http://schemas.openxmlformats.org/officeDocument/2006/relationships/image" Target="../media/image49.png"/><Relationship Id="rId9" Type="http://schemas.openxmlformats.org/officeDocument/2006/relationships/image" Target="../media/image56.png"/><Relationship Id="rId14" Type="http://schemas.openxmlformats.org/officeDocument/2006/relationships/image" Target="../media/image6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81.png"/><Relationship Id="rId3" Type="http://schemas.openxmlformats.org/officeDocument/2006/relationships/image" Target="../media/image67.png"/><Relationship Id="rId7" Type="http://schemas.openxmlformats.org/officeDocument/2006/relationships/image" Target="../media/image73.png"/><Relationship Id="rId12" Type="http://schemas.openxmlformats.org/officeDocument/2006/relationships/image" Target="../media/image79.png"/><Relationship Id="rId17" Type="http://schemas.openxmlformats.org/officeDocument/2006/relationships/hyperlink" Target="http://www.arasaac.org/" TargetMode="External"/><Relationship Id="rId2" Type="http://schemas.openxmlformats.org/officeDocument/2006/relationships/image" Target="../media/image66.png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8.png"/><Relationship Id="rId5" Type="http://schemas.openxmlformats.org/officeDocument/2006/relationships/image" Target="../media/image70.png"/><Relationship Id="rId15" Type="http://schemas.openxmlformats.org/officeDocument/2006/relationships/image" Target="../media/image83.png"/><Relationship Id="rId10" Type="http://schemas.openxmlformats.org/officeDocument/2006/relationships/image" Target="../media/image77.png"/><Relationship Id="rId4" Type="http://schemas.openxmlformats.org/officeDocument/2006/relationships/image" Target="../media/image69.png"/><Relationship Id="rId9" Type="http://schemas.openxmlformats.org/officeDocument/2006/relationships/image" Target="../media/image75.png"/><Relationship Id="rId14" Type="http://schemas.openxmlformats.org/officeDocument/2006/relationships/image" Target="../media/image82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2.png"/><Relationship Id="rId3" Type="http://schemas.openxmlformats.org/officeDocument/2006/relationships/image" Target="../media/image8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3.png"/><Relationship Id="rId5" Type="http://schemas.openxmlformats.org/officeDocument/2006/relationships/image" Target="../media/image92.png"/><Relationship Id="rId10" Type="http://schemas.openxmlformats.org/officeDocument/2006/relationships/image" Target="../media/image99.png"/><Relationship Id="rId4" Type="http://schemas.openxmlformats.org/officeDocument/2006/relationships/image" Target="../media/image91.png"/><Relationship Id="rId9" Type="http://schemas.openxmlformats.org/officeDocument/2006/relationships/image" Target="../media/image97.png"/><Relationship Id="rId14" Type="http://schemas.openxmlformats.org/officeDocument/2006/relationships/hyperlink" Target="http://www.arasaac.org/" TargetMode="Externa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115.png"/><Relationship Id="rId5" Type="http://schemas.openxmlformats.org/officeDocument/2006/relationships/image" Target="../media/image110.png"/><Relationship Id="rId10" Type="http://schemas.openxmlformats.org/officeDocument/2006/relationships/image" Target="../media/image114.jpeg"/><Relationship Id="rId4" Type="http://schemas.openxmlformats.org/officeDocument/2006/relationships/image" Target="../media/image26.png"/><Relationship Id="rId9" Type="http://schemas.openxmlformats.org/officeDocument/2006/relationships/image" Target="../media/image113.png"/><Relationship Id="rId14" Type="http://schemas.openxmlformats.org/officeDocument/2006/relationships/hyperlink" Target="http://www.arasaac.org/" TargetMode="Externa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18.png"/><Relationship Id="rId4" Type="http://schemas.openxmlformats.org/officeDocument/2006/relationships/image" Target="../media/image4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2.png"/><Relationship Id="rId7" Type="http://schemas.openxmlformats.org/officeDocument/2006/relationships/image" Target="../media/image120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openxmlformats.org/officeDocument/2006/relationships/hyperlink" Target="http://www.arasaac.org/" TargetMode="External"/><Relationship Id="rId5" Type="http://schemas.openxmlformats.org/officeDocument/2006/relationships/image" Target="../media/image57.png"/><Relationship Id="rId10" Type="http://schemas.openxmlformats.org/officeDocument/2006/relationships/image" Target="../media/image8.jpeg"/><Relationship Id="rId4" Type="http://schemas.openxmlformats.org/officeDocument/2006/relationships/image" Target="../media/image26.png"/><Relationship Id="rId9" Type="http://schemas.openxmlformats.org/officeDocument/2006/relationships/image" Target="../media/image59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51.png"/><Relationship Id="rId3" Type="http://schemas.openxmlformats.org/officeDocument/2006/relationships/image" Target="../media/image121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hyperlink" Target="http://www.arasaac.org/" TargetMode="External"/><Relationship Id="rId10" Type="http://schemas.openxmlformats.org/officeDocument/2006/relationships/image" Target="../media/image127.png"/><Relationship Id="rId4" Type="http://schemas.openxmlformats.org/officeDocument/2006/relationships/image" Target="../media/image122.png"/><Relationship Id="rId9" Type="http://schemas.openxmlformats.org/officeDocument/2006/relationships/image" Target="../media/image126.png"/><Relationship Id="rId14" Type="http://schemas.openxmlformats.org/officeDocument/2006/relationships/image" Target="../media/image130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128.png"/><Relationship Id="rId7" Type="http://schemas.openxmlformats.org/officeDocument/2006/relationships/image" Target="../media/image12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4.png"/><Relationship Id="rId4" Type="http://schemas.openxmlformats.org/officeDocument/2006/relationships/image" Target="../media/image125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2.png"/><Relationship Id="rId7" Type="http://schemas.openxmlformats.org/officeDocument/2006/relationships/image" Target="../media/image1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131.png"/><Relationship Id="rId4" Type="http://schemas.openxmlformats.org/officeDocument/2006/relationships/image" Target="../media/image123.png"/><Relationship Id="rId9" Type="http://schemas.openxmlformats.org/officeDocument/2006/relationships/hyperlink" Target="http://www.arasaac.org/" TargetMode="Externa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6.png"/><Relationship Id="rId7" Type="http://schemas.openxmlformats.org/officeDocument/2006/relationships/image" Target="../media/image57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47.png"/><Relationship Id="rId4" Type="http://schemas.openxmlformats.org/officeDocument/2006/relationships/image" Target="../media/image38.png"/><Relationship Id="rId9" Type="http://schemas.openxmlformats.org/officeDocument/2006/relationships/image" Target="../media/image133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34.png"/><Relationship Id="rId7" Type="http://schemas.openxmlformats.org/officeDocument/2006/relationships/image" Target="../media/image78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18.png"/><Relationship Id="rId4" Type="http://schemas.openxmlformats.org/officeDocument/2006/relationships/image" Target="../media/image135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34.png"/><Relationship Id="rId7" Type="http://schemas.openxmlformats.org/officeDocument/2006/relationships/image" Target="../media/image42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0.png"/><Relationship Id="rId4" Type="http://schemas.openxmlformats.org/officeDocument/2006/relationships/image" Target="../media/image135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34.png"/><Relationship Id="rId7" Type="http://schemas.openxmlformats.org/officeDocument/2006/relationships/image" Target="../media/image26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135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13" Type="http://schemas.openxmlformats.org/officeDocument/2006/relationships/image" Target="../media/image22.png"/><Relationship Id="rId3" Type="http://schemas.openxmlformats.org/officeDocument/2006/relationships/image" Target="../media/image38.png"/><Relationship Id="rId7" Type="http://schemas.openxmlformats.org/officeDocument/2006/relationships/image" Target="../media/image14.png"/><Relationship Id="rId12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30.png"/><Relationship Id="rId5" Type="http://schemas.openxmlformats.org/officeDocument/2006/relationships/image" Target="../media/image55.jpeg"/><Relationship Id="rId10" Type="http://schemas.openxmlformats.org/officeDocument/2006/relationships/image" Target="../media/image78.png"/><Relationship Id="rId4" Type="http://schemas.openxmlformats.org/officeDocument/2006/relationships/image" Target="../media/image47.png"/><Relationship Id="rId9" Type="http://schemas.openxmlformats.org/officeDocument/2006/relationships/image" Target="../media/image18.png"/><Relationship Id="rId14" Type="http://schemas.openxmlformats.org/officeDocument/2006/relationships/image" Target="../media/image51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rasaac.org/" TargetMode="Externa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hyperlink" Target="http://www.arasaac.org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12" Type="http://schemas.openxmlformats.org/officeDocument/2006/relationships/image" Target="../media/image5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51.png"/><Relationship Id="rId5" Type="http://schemas.openxmlformats.org/officeDocument/2006/relationships/image" Target="../media/image18.png"/><Relationship Id="rId10" Type="http://schemas.openxmlformats.org/officeDocument/2006/relationships/image" Target="../media/image47.png"/><Relationship Id="rId4" Type="http://schemas.openxmlformats.org/officeDocument/2006/relationships/image" Target="../media/image14.png"/><Relationship Id="rId9" Type="http://schemas.openxmlformats.org/officeDocument/2006/relationships/image" Target="../media/image38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g"/><Relationship Id="rId3" Type="http://schemas.openxmlformats.org/officeDocument/2006/relationships/image" Target="../media/image138.jpg"/><Relationship Id="rId7" Type="http://schemas.openxmlformats.org/officeDocument/2006/relationships/image" Target="../media/image142.jpg"/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jpg"/><Relationship Id="rId5" Type="http://schemas.openxmlformats.org/officeDocument/2006/relationships/image" Target="../media/image140.jpg"/><Relationship Id="rId4" Type="http://schemas.openxmlformats.org/officeDocument/2006/relationships/image" Target="../media/image1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990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160" y="7554265"/>
            <a:ext cx="6583680" cy="2180528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" name="Straight Connector 15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30202" y="8820544"/>
            <a:ext cx="36004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a 6">
            <a:extLst>
              <a:ext uri="{FF2B5EF4-FFF2-40B4-BE49-F238E27FC236}">
                <a16:creationId xmlns:a16="http://schemas.microsoft.com/office/drawing/2014/main" id="{387A24D6-667F-A474-7806-C697812D74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187316"/>
              </p:ext>
            </p:extLst>
          </p:nvPr>
        </p:nvGraphicFramePr>
        <p:xfrm>
          <a:off x="258679" y="7811771"/>
          <a:ext cx="6340642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0642">
                  <a:extLst>
                    <a:ext uri="{9D8B030D-6E8A-4147-A177-3AD203B41FA5}">
                      <a16:colId xmlns:a16="http://schemas.microsoft.com/office/drawing/2014/main" val="2802286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3600" dirty="0"/>
                        <a:t>EN EL COLEGIO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457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36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469279"/>
                  </a:ext>
                </a:extLst>
              </a:tr>
            </a:tbl>
          </a:graphicData>
        </a:graphic>
      </p:graphicFrame>
      <p:pic>
        <p:nvPicPr>
          <p:cNvPr id="19" name="Picture 2">
            <a:extLst>
              <a:ext uri="{FF2B5EF4-FFF2-40B4-BE49-F238E27FC236}">
                <a16:creationId xmlns:a16="http://schemas.microsoft.com/office/drawing/2014/main" id="{C95FB26E-D3BC-D940-B6F5-F608E873E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530" y="8433057"/>
            <a:ext cx="991998" cy="99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3C0DB807-9E1B-12D9-C992-5B81F01F9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815" y="7489184"/>
            <a:ext cx="991999" cy="99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F1396DE6-2A12-8889-F728-302AEBD58094}"/>
              </a:ext>
            </a:extLst>
          </p:cNvPr>
          <p:cNvSpPr txBox="1"/>
          <p:nvPr/>
        </p:nvSpPr>
        <p:spPr>
          <a:xfrm>
            <a:off x="137160" y="9402043"/>
            <a:ext cx="668903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4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30C7821-DE34-CFA1-5901-4BFA39DF387E}"/>
              </a:ext>
            </a:extLst>
          </p:cNvPr>
          <p:cNvSpPr/>
          <p:nvPr/>
        </p:nvSpPr>
        <p:spPr>
          <a:xfrm>
            <a:off x="137159" y="115815"/>
            <a:ext cx="6583680" cy="7007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00523CFD-D840-1CF0-E2CF-0CAB31BED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2" y="97673"/>
            <a:ext cx="4466932" cy="446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03E5DF7B-432D-604C-0D67-8239065AB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648" y="4376056"/>
            <a:ext cx="2305879" cy="230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34AF12D-5CBB-717E-C74F-00C8F67503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0481" y="24055"/>
            <a:ext cx="914479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61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ASSIETTE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PLATO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4FAB1F7-AD18-D013-A58D-02A50D641020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8" descr="Composición de libros con libro abierto Foto gratis">
            <a:extLst>
              <a:ext uri="{FF2B5EF4-FFF2-40B4-BE49-F238E27FC236}">
                <a16:creationId xmlns:a16="http://schemas.microsoft.com/office/drawing/2014/main" id="{07F82EA0-11FB-382E-9AE0-AAA195C09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355" y="1832137"/>
            <a:ext cx="2913513" cy="194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FB917E-2F40-E80E-A146-4CCEC7B142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1706607" y="6839026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>
            <a:extLst>
              <a:ext uri="{FF2B5EF4-FFF2-40B4-BE49-F238E27FC236}">
                <a16:creationId xmlns:a16="http://schemas.microsoft.com/office/drawing/2014/main" id="{F6EA6879-D304-20C8-2C7F-7FF2159A8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261" y="6738531"/>
            <a:ext cx="1455443" cy="145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278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PAPIER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PAPEL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6DA2091-02E2-5103-7FF2-41CFCD1B4BD7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7" descr="K:\CEIP Compartido\Pictos para clase\Usados\lapiz.png">
            <a:extLst>
              <a:ext uri="{FF2B5EF4-FFF2-40B4-BE49-F238E27FC236}">
                <a16:creationId xmlns:a16="http://schemas.microsoft.com/office/drawing/2014/main" id="{CC5A10B2-092C-908B-70AC-7ABB1FF5C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896" y="684225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K:\CEIP Compartido\Pictos para clase\Usados\lapiz.png">
            <a:extLst>
              <a:ext uri="{FF2B5EF4-FFF2-40B4-BE49-F238E27FC236}">
                <a16:creationId xmlns:a16="http://schemas.microsoft.com/office/drawing/2014/main" id="{BC7457DB-F931-B14E-FDA9-87DDF8FCC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190" y="1278497"/>
            <a:ext cx="2929976" cy="292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>
            <a:extLst>
              <a:ext uri="{FF2B5EF4-FFF2-40B4-BE49-F238E27FC236}">
                <a16:creationId xmlns:a16="http://schemas.microsoft.com/office/drawing/2014/main" id="{7417414A-A7E4-E397-247A-1DB77CEC4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64" y="6694590"/>
            <a:ext cx="1485452" cy="148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68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5">
                    <a:lumMod val="50000"/>
                  </a:schemeClr>
                </a:solidFill>
              </a:rPr>
              <a:t>CAMION DE POMPIERS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200" dirty="0">
                <a:solidFill>
                  <a:schemeClr val="tx1"/>
                </a:solidFill>
              </a:rPr>
              <a:t>CAMIÓN DE BOMBEROS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6DA2091-02E2-5103-7FF2-41CFCD1B4BD7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7" descr="K:\CEIP Compartido\Pictos para clase\Usados\lapiz.png">
            <a:extLst>
              <a:ext uri="{FF2B5EF4-FFF2-40B4-BE49-F238E27FC236}">
                <a16:creationId xmlns:a16="http://schemas.microsoft.com/office/drawing/2014/main" id="{CC5A10B2-092C-908B-70AC-7ABB1FF5C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896" y="684225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Lápiz grafito NORIS Nº 2, caja 12 unidades">
            <a:extLst>
              <a:ext uri="{FF2B5EF4-FFF2-40B4-BE49-F238E27FC236}">
                <a16:creationId xmlns:a16="http://schemas.microsoft.com/office/drawing/2014/main" id="{76B2DC37-6034-DAE3-9CE9-D18240B39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28" y="1395663"/>
            <a:ext cx="2551357" cy="271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9094A981-28D8-00B1-A74C-F5E264E6F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25" y="6842253"/>
            <a:ext cx="1299411" cy="129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15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SOLEIL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SOL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07B3A4A-41A1-1D95-7F2F-323536F99512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80AFFE2-A080-BD45-7F68-5FC85A6F8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04" y="6779194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6BBDE298-7202-03E6-5B6B-92EC40D74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655" y="1602806"/>
            <a:ext cx="2542690" cy="254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5FB8F4E-D953-BBDF-1CF7-EC818151B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989" y="6779194"/>
            <a:ext cx="1306737" cy="130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53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DOSSIER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CARPETA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07B3A4A-41A1-1D95-7F2F-323536F99512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80AFFE2-A080-BD45-7F68-5FC85A6F8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04" y="6779194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edding 660 marcador para pizarras blancas - negro - 1 rotulador - punta redonda 1,5-3 mm - rotulador para pizarra blanca, borrado en seco - pizarra blanca, flipchart, tablón de notas - recargable">
            <a:extLst>
              <a:ext uri="{FF2B5EF4-FFF2-40B4-BE49-F238E27FC236}">
                <a16:creationId xmlns:a16="http://schemas.microsoft.com/office/drawing/2014/main" id="{4CBBC715-A17F-1E24-DF0B-16888FD90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2402280" y="1490427"/>
            <a:ext cx="2244260" cy="246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>
            <a:extLst>
              <a:ext uri="{FF2B5EF4-FFF2-40B4-BE49-F238E27FC236}">
                <a16:creationId xmlns:a16="http://schemas.microsoft.com/office/drawing/2014/main" id="{8394E5DF-3EED-1D8C-BD2B-10F7A1133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93" y="6700388"/>
            <a:ext cx="1602806" cy="160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517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FENÊTRE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VENTANA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F10C8F0-12DC-B1B9-340D-1F8688FA3FF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7AAE4D3-AEEE-42C4-E2B9-EE9C7A4B6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57" y="6784844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025D3A8-F88D-FEE4-F28B-C5A7FC775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553" y="1443569"/>
            <a:ext cx="2781540" cy="27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>
            <a:extLst>
              <a:ext uri="{FF2B5EF4-FFF2-40B4-BE49-F238E27FC236}">
                <a16:creationId xmlns:a16="http://schemas.microsoft.com/office/drawing/2014/main" id="{F1372362-9CB3-A47C-3166-67B726AAA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583" y="6859540"/>
            <a:ext cx="1213425" cy="12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761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BANANE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PLÁTANO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F10C8F0-12DC-B1B9-340D-1F8688FA3FF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7AAE4D3-AEEE-42C4-E2B9-EE9C7A4B6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57" y="6784844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Silla escolar alta calidad | Mobiliario escolar">
            <a:extLst>
              <a:ext uri="{FF2B5EF4-FFF2-40B4-BE49-F238E27FC236}">
                <a16:creationId xmlns:a16="http://schemas.microsoft.com/office/drawing/2014/main" id="{DD5EFCDE-1375-203F-60E1-3707A2575D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10810" r="19871" b="11592"/>
          <a:stretch/>
        </p:blipFill>
        <p:spPr bwMode="auto">
          <a:xfrm>
            <a:off x="2324867" y="1369015"/>
            <a:ext cx="2149394" cy="272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>
            <a:extLst>
              <a:ext uri="{FF2B5EF4-FFF2-40B4-BE49-F238E27FC236}">
                <a16:creationId xmlns:a16="http://schemas.microsoft.com/office/drawing/2014/main" id="{98DEE6B8-915B-73E6-DE86-2CC0E7BA9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601" y="6723097"/>
            <a:ext cx="1291389" cy="129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Silla escolar alta calidad | Mobiliario escolar">
            <a:extLst>
              <a:ext uri="{FF2B5EF4-FFF2-40B4-BE49-F238E27FC236}">
                <a16:creationId xmlns:a16="http://schemas.microsoft.com/office/drawing/2014/main" id="{15F90AC0-6964-DC65-1707-3CF89982A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10810" r="19871" b="11592"/>
          <a:stretch/>
        </p:blipFill>
        <p:spPr bwMode="auto">
          <a:xfrm>
            <a:off x="2449713" y="1398768"/>
            <a:ext cx="2149394" cy="272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524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CHAUSSETTE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CALCETÍN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62B2B36-3164-B9B8-600D-1E43C270B49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0BE35B6F-AB77-6382-442B-83C8215FC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29" y="6871286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34E998BE-B17C-59E6-A599-D70C87326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657" y="1441975"/>
            <a:ext cx="2719331" cy="271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>
            <a:extLst>
              <a:ext uri="{FF2B5EF4-FFF2-40B4-BE49-F238E27FC236}">
                <a16:creationId xmlns:a16="http://schemas.microsoft.com/office/drawing/2014/main" id="{E8525406-D047-1754-491F-B549A1A07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24" y="6871286"/>
            <a:ext cx="1323706" cy="132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356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BONNET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GORRO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62B2B36-3164-B9B8-600D-1E43C270B49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Imagen 42">
            <a:extLst>
              <a:ext uri="{FF2B5EF4-FFF2-40B4-BE49-F238E27FC236}">
                <a16:creationId xmlns:a16="http://schemas.microsoft.com/office/drawing/2014/main" id="{BE4A7073-C59D-B1BF-B634-79CE99913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0" t="22780" r="13901" b="50000"/>
          <a:stretch>
            <a:fillRect/>
          </a:stretch>
        </p:blipFill>
        <p:spPr bwMode="auto">
          <a:xfrm>
            <a:off x="1967374" y="2080871"/>
            <a:ext cx="3021423" cy="14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0BE35B6F-AB77-6382-442B-83C8215FC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29" y="6871286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>
            <a:extLst>
              <a:ext uri="{FF2B5EF4-FFF2-40B4-BE49-F238E27FC236}">
                <a16:creationId xmlns:a16="http://schemas.microsoft.com/office/drawing/2014/main" id="{0D8939D0-27B7-6B1B-DF7A-04C5E8658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440" y="6710896"/>
            <a:ext cx="1510714" cy="151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965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VERRE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VASO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DES CRAYONS DE COULEUR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PINTURAS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658CE50-F822-A7C7-86CC-492B3E01DCA4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11" descr="K:\CEIP Compartido\Pictos para clase\Usados\pinturas.png">
            <a:extLst>
              <a:ext uri="{FF2B5EF4-FFF2-40B4-BE49-F238E27FC236}">
                <a16:creationId xmlns:a16="http://schemas.microsoft.com/office/drawing/2014/main" id="{376A4549-C39C-1165-A0E9-7C7FDEB8A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70" y="6808571"/>
            <a:ext cx="1329808" cy="132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K:\CEIP Compartido\Pictos para clase\Usados\pinturas.png">
            <a:extLst>
              <a:ext uri="{FF2B5EF4-FFF2-40B4-BE49-F238E27FC236}">
                <a16:creationId xmlns:a16="http://schemas.microsoft.com/office/drawing/2014/main" id="{4B2151D6-75FA-CA42-0FC0-333B8D810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046" y="1352879"/>
            <a:ext cx="2665667" cy="26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>
            <a:extLst>
              <a:ext uri="{FF2B5EF4-FFF2-40B4-BE49-F238E27FC236}">
                <a16:creationId xmlns:a16="http://schemas.microsoft.com/office/drawing/2014/main" id="{7F8AB6AB-2A46-BE65-C0A1-B06C39CAC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89" y="6808571"/>
            <a:ext cx="1329808" cy="132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949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E8DDD4-7269-160D-340D-9A0FF39E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ALUMNADO QUE TRABAJA </a:t>
            </a:r>
            <a:br>
              <a:rPr lang="es-ES" dirty="0"/>
            </a:br>
            <a:r>
              <a:rPr lang="es-ES" b="1" dirty="0"/>
              <a:t>POR EMPAREJAMIENTO </a:t>
            </a:r>
            <a:br>
              <a:rPr lang="es-ES" dirty="0"/>
            </a:br>
            <a:r>
              <a:rPr lang="es-ES" dirty="0"/>
              <a:t>(IGUALES / FORMAS)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2F52A1-42E3-C9B1-7958-CE278F76B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2637013"/>
            <a:ext cx="5915025" cy="7048407"/>
          </a:xfrm>
        </p:spPr>
        <p:txBody>
          <a:bodyPr>
            <a:noAutofit/>
          </a:bodyPr>
          <a:lstStyle/>
          <a:p>
            <a:r>
              <a:rPr lang="es-ES" sz="1200" b="1" dirty="0"/>
              <a:t>ACTIVIDAD 1 QUÉ ES Elegir entre dos opciones </a:t>
            </a:r>
            <a:r>
              <a:rPr lang="es-ES" sz="1200" dirty="0"/>
              <a:t>(Páginas 5 a la 51)</a:t>
            </a:r>
            <a:endParaRPr lang="es-ES" sz="1200" b="1" dirty="0"/>
          </a:p>
          <a:p>
            <a:pPr>
              <a:buFontTx/>
              <a:buChar char="-"/>
            </a:pPr>
            <a:r>
              <a:rPr lang="es-ES" sz="1200" dirty="0"/>
              <a:t>Señalar el dibujo del recuadro (grande) preguntar qué es. El alumno/a marca la respuesta correcta entre dos opciones (señalando o con rotulador). </a:t>
            </a:r>
          </a:p>
          <a:p>
            <a:pPr>
              <a:buFontTx/>
              <a:buChar char="-"/>
            </a:pPr>
            <a:endParaRPr lang="es-ES" sz="1200" dirty="0"/>
          </a:p>
          <a:p>
            <a:r>
              <a:rPr lang="es-ES" sz="1200" b="1" dirty="0"/>
              <a:t>ACTIVIDAD 2 ¿QUÉ ES? Emparejar pictograma / fotografía real.  </a:t>
            </a:r>
            <a:r>
              <a:rPr lang="es-ES" sz="1200" dirty="0"/>
              <a:t>(Páginas 52 a 61 )</a:t>
            </a:r>
          </a:p>
          <a:p>
            <a:pPr marL="541338" indent="-180975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s-ES" sz="1200" dirty="0"/>
              <a:t> 1º. Recortar y plastificar pares de imágenes.</a:t>
            </a:r>
          </a:p>
          <a:p>
            <a:pPr marL="541338" indent="-180975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s-ES" sz="1200" dirty="0"/>
              <a:t>2º Plastificar plantilla. Colocar velcro.</a:t>
            </a:r>
          </a:p>
          <a:p>
            <a:pPr marL="541338" indent="-180975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s-ES" sz="1200" dirty="0"/>
              <a:t>3º Ir haciendo con el alumno tarea de emparejar pictograma / foto real. </a:t>
            </a:r>
          </a:p>
          <a:p>
            <a:pPr marL="541338" indent="-180975"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es-ES" sz="1200" dirty="0"/>
          </a:p>
          <a:p>
            <a:r>
              <a:rPr lang="es-ES" sz="1200" b="1" dirty="0"/>
              <a:t>ACTIVIDAD 3 ¿QUÉ ES?  Emparejar pictograma grande / pequeño </a:t>
            </a:r>
            <a:r>
              <a:rPr lang="es-ES" sz="1200" dirty="0"/>
              <a:t>(Páginas de la 62 a la 72)</a:t>
            </a:r>
            <a:endParaRPr lang="es-ES" sz="1200" b="1" dirty="0"/>
          </a:p>
          <a:p>
            <a:pPr marL="541338" indent="-180975">
              <a:spcBef>
                <a:spcPts val="0"/>
              </a:spcBef>
              <a:buFontTx/>
              <a:buChar char="-"/>
            </a:pPr>
            <a:r>
              <a:rPr lang="es-ES" sz="1200" dirty="0"/>
              <a:t> Plastificar plantilla. Colocar velcro.</a:t>
            </a:r>
          </a:p>
          <a:p>
            <a:pPr marL="541338" indent="-180975">
              <a:spcBef>
                <a:spcPts val="0"/>
              </a:spcBef>
              <a:buFontTx/>
              <a:buChar char="-"/>
            </a:pPr>
            <a:r>
              <a:rPr lang="es-ES" sz="1200" dirty="0"/>
              <a:t>2º. Recortar y plastificar imágenes grandes (anteriores).</a:t>
            </a:r>
          </a:p>
          <a:p>
            <a:pPr marL="541338" indent="-180975">
              <a:spcBef>
                <a:spcPts val="0"/>
              </a:spcBef>
              <a:buFontTx/>
              <a:buChar char="-"/>
            </a:pPr>
            <a:r>
              <a:rPr lang="es-ES" sz="1200" dirty="0"/>
              <a:t>3º Recortar y plastificar pictogramas pequeños (a continuación) del vocabulario escolar.</a:t>
            </a:r>
          </a:p>
          <a:p>
            <a:pPr marL="0" indent="0">
              <a:buNone/>
            </a:pPr>
            <a:r>
              <a:rPr lang="es-ES" sz="1200" dirty="0"/>
              <a:t> 2 alternativas para el emparejamiento:</a:t>
            </a:r>
          </a:p>
          <a:p>
            <a:pPr lvl="1">
              <a:buFontTx/>
              <a:buChar char="-"/>
            </a:pPr>
            <a:r>
              <a:rPr lang="es-ES" sz="1200" dirty="0"/>
              <a:t>Opción 1: Colocar un pictograma grande, y el alumno/a tiene que escoger el mismo pictograma correspondiente entre varias opciones de vocabulario de colegio</a:t>
            </a:r>
          </a:p>
          <a:p>
            <a:pPr lvl="1">
              <a:buFontTx/>
              <a:buChar char="-"/>
            </a:pPr>
            <a:r>
              <a:rPr lang="es-ES" sz="1200" dirty="0"/>
              <a:t>Opción 2: El alumno tiene que escoger entre varias opciones de pictogramas pequeños, con vocabulario variado (opción correcta de colegio y dos distractores diferenciados en forma/color). Para </a:t>
            </a:r>
            <a:r>
              <a:rPr lang="es-ES" sz="1200" b="1" dirty="0"/>
              <a:t>ello se han creado los distractores </a:t>
            </a:r>
            <a:r>
              <a:rPr lang="es-ES" sz="1200" dirty="0"/>
              <a:t>que se pueden imprimir, recortar y plastificar</a:t>
            </a:r>
          </a:p>
          <a:p>
            <a:pPr marL="342900" lvl="1" indent="0">
              <a:buNone/>
            </a:pPr>
            <a:endParaRPr lang="es-ES" sz="1200" dirty="0"/>
          </a:p>
          <a:p>
            <a:r>
              <a:rPr lang="es-ES" sz="1200" b="1" dirty="0"/>
              <a:t>ACTIVIDAD 4 ¿QUÉ ES?  Emparejar imágenes similares (silla – pinturas – tijeras). </a:t>
            </a:r>
            <a:r>
              <a:rPr lang="es-ES" sz="1200" dirty="0"/>
              <a:t>(Páginas 73 a 75)</a:t>
            </a:r>
            <a:endParaRPr lang="es-ES" sz="1200" b="1" dirty="0"/>
          </a:p>
          <a:p>
            <a:pPr lvl="1">
              <a:buFontTx/>
              <a:buChar char="-"/>
            </a:pPr>
            <a:r>
              <a:rPr lang="es-ES" sz="1200" dirty="0"/>
              <a:t> 1º Plastificar plantilla. Colocar velcro.</a:t>
            </a:r>
          </a:p>
          <a:p>
            <a:pPr lvl="1">
              <a:buFontTx/>
              <a:buChar char="-"/>
            </a:pPr>
            <a:r>
              <a:rPr lang="es-ES" sz="1200" dirty="0"/>
              <a:t>2º. Recortar y plastificar imágenes. </a:t>
            </a:r>
          </a:p>
          <a:p>
            <a:pPr lvl="1">
              <a:buFontTx/>
              <a:buChar char="-"/>
            </a:pPr>
            <a:r>
              <a:rPr lang="es-ES" sz="1200" dirty="0"/>
              <a:t>3º El alumno tiene que clasificar las imágenes similares.</a:t>
            </a:r>
          </a:p>
        </p:txBody>
      </p:sp>
    </p:spTree>
    <p:extLst>
      <p:ext uri="{BB962C8B-B14F-4D97-AF65-F5344CB8AC3E}">
        <p14:creationId xmlns:p14="http://schemas.microsoft.com/office/powerpoint/2010/main" val="1149255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POMME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MANZANA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DES CRAYONS DE COULEUR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PINTURAS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658CE50-F822-A7C7-86CC-492B3E01DCA4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11" descr="K:\CEIP Compartido\Pictos para clase\Usados\pinturas.png">
            <a:extLst>
              <a:ext uri="{FF2B5EF4-FFF2-40B4-BE49-F238E27FC236}">
                <a16:creationId xmlns:a16="http://schemas.microsoft.com/office/drawing/2014/main" id="{376A4549-C39C-1165-A0E9-7C7FDEB8A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70" y="6808571"/>
            <a:ext cx="1329808" cy="132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7EF4B53-9811-BFD8-C246-3CB7060E3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191827">
            <a:off x="2080888" y="1619486"/>
            <a:ext cx="2489866" cy="2271548"/>
          </a:xfrm>
          <a:prstGeom prst="rect">
            <a:avLst/>
          </a:prstGeom>
        </p:spPr>
      </p:pic>
      <p:pic>
        <p:nvPicPr>
          <p:cNvPr id="27650" name="Picture 2">
            <a:extLst>
              <a:ext uri="{FF2B5EF4-FFF2-40B4-BE49-F238E27FC236}">
                <a16:creationId xmlns:a16="http://schemas.microsoft.com/office/drawing/2014/main" id="{B1E516F3-663D-03F7-41AF-C65A80ACC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89" y="6883518"/>
            <a:ext cx="1229207" cy="12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969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PUZZLE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PUZZLE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F10C8F0-12DC-B1B9-340D-1F8688FA3FF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18">
            <a:extLst>
              <a:ext uri="{FF2B5EF4-FFF2-40B4-BE49-F238E27FC236}">
                <a16:creationId xmlns:a16="http://schemas.microsoft.com/office/drawing/2014/main" id="{EA2D47DA-EF73-B092-85E2-AD54B1EFE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23" y="674625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extLst>
              <a:ext uri="{FF2B5EF4-FFF2-40B4-BE49-F238E27FC236}">
                <a16:creationId xmlns:a16="http://schemas.microsoft.com/office/drawing/2014/main" id="{9ECF10D3-3801-3664-559D-589A9538F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657" y="1527663"/>
            <a:ext cx="2490884" cy="249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>
            <a:extLst>
              <a:ext uri="{FF2B5EF4-FFF2-40B4-BE49-F238E27FC236}">
                <a16:creationId xmlns:a16="http://schemas.microsoft.com/office/drawing/2014/main" id="{5A62F258-C6CF-4CAD-08B4-8EFD69068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553" y="6478994"/>
            <a:ext cx="1899343" cy="189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210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CHÂT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GATO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F10C8F0-12DC-B1B9-340D-1F8688FA3FF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18">
            <a:extLst>
              <a:ext uri="{FF2B5EF4-FFF2-40B4-BE49-F238E27FC236}">
                <a16:creationId xmlns:a16="http://schemas.microsoft.com/office/drawing/2014/main" id="{EA2D47DA-EF73-B092-85E2-AD54B1EFE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23" y="674625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88EE405-30FB-1A80-2BFC-5E24ACD65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256054" y="1552320"/>
            <a:ext cx="2442143" cy="2382253"/>
          </a:xfrm>
          <a:prstGeom prst="rect">
            <a:avLst/>
          </a:prstGeom>
        </p:spPr>
      </p:pic>
      <p:pic>
        <p:nvPicPr>
          <p:cNvPr id="29698" name="Picture 2">
            <a:extLst>
              <a:ext uri="{FF2B5EF4-FFF2-40B4-BE49-F238E27FC236}">
                <a16:creationId xmlns:a16="http://schemas.microsoft.com/office/drawing/2014/main" id="{B31F92BA-2241-1014-BF9C-57E62BC37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703" y="6648791"/>
            <a:ext cx="1440001" cy="14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420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LUNE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LUNA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SAC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8BCB821-C2F9-41AD-1A90-86961982003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A4462AA-D1B5-A49D-7801-516EC97E3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980" y="6869403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31A1A9B-2320-9C2A-991E-892EC7832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558" y="1403076"/>
            <a:ext cx="2845607" cy="284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>
            <a:extLst>
              <a:ext uri="{FF2B5EF4-FFF2-40B4-BE49-F238E27FC236}">
                <a16:creationId xmlns:a16="http://schemas.microsoft.com/office/drawing/2014/main" id="{9E0115C3-0A06-31B0-0D7F-68E47C3E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42" y="6866295"/>
            <a:ext cx="1171832" cy="117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007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CUILLÈRE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CUCHARA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SAC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8BCB821-C2F9-41AD-1A90-86961982003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A4462AA-D1B5-A49D-7801-516EC97E3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980" y="6869403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772FACF-CC1A-6E43-5959-485CDB8889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72" b="89686" l="3431" r="74265">
                        <a14:foregroundMark x1="26471" y1="12332" x2="29167" y2="11659"/>
                        <a14:foregroundMark x1="74265" y1="36996" x2="73775" y2="36996"/>
                        <a14:foregroundMark x1="32598" y1="8072" x2="32598" y2="8072"/>
                        <a14:foregroundMark x1="33088" y1="9865" x2="33088" y2="9865"/>
                        <a14:foregroundMark x1="21078" y1="82735" x2="21078" y2="82735"/>
                        <a14:foregroundMark x1="19608" y1="80493" x2="19608" y2="80493"/>
                        <a14:foregroundMark x1="12990" y1="71973" x2="12990" y2="71973"/>
                        <a14:foregroundMark x1="12010" y1="69507" x2="12010" y2="69507"/>
                        <a14:foregroundMark x1="12010" y1="70852" x2="12010" y2="70852"/>
                        <a14:foregroundMark x1="20098" y1="80942" x2="20098" y2="80942"/>
                        <a14:foregroundMark x1="21078" y1="84081" x2="21078" y2="84081"/>
                      </a14:backgroundRemoval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rcRect r="61808"/>
          <a:stretch/>
        </p:blipFill>
        <p:spPr>
          <a:xfrm>
            <a:off x="2126469" y="1507672"/>
            <a:ext cx="1222111" cy="2660592"/>
          </a:xfrm>
          <a:prstGeom prst="rect">
            <a:avLst/>
          </a:prstGeom>
        </p:spPr>
      </p:pic>
      <p:pic>
        <p:nvPicPr>
          <p:cNvPr id="31746" name="Picture 2" descr="Amazon.es: Maui And Sons">
            <a:extLst>
              <a:ext uri="{FF2B5EF4-FFF2-40B4-BE49-F238E27FC236}">
                <a16:creationId xmlns:a16="http://schemas.microsoft.com/office/drawing/2014/main" id="{B014A2AD-CD4A-EC74-CAC6-2F08693B5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25" b="92813" l="6061" r="96970">
                        <a14:foregroundMark x1="71212" y1="14063" x2="19697" y2="16875"/>
                        <a14:foregroundMark x1="48346" y1="12634" x2="40404" y2="13750"/>
                        <a14:foregroundMark x1="51515" y1="12188" x2="51298" y2="12219"/>
                        <a14:foregroundMark x1="54545" y1="11875" x2="62121" y2="14063"/>
                        <a14:foregroundMark x1="67172" y1="14375" x2="55556" y2="11875"/>
                        <a14:foregroundMark x1="24747" y1="12500" x2="29293" y2="12812"/>
                        <a14:foregroundMark x1="16231" y1="16117" x2="10606" y2="18438"/>
                        <a14:foregroundMark x1="4545" y1="26875" x2="8586" y2="81250"/>
                        <a14:foregroundMark x1="8586" y1="81250" x2="13131" y2="85000"/>
                        <a14:foregroundMark x1="3030" y1="29688" x2="6566" y2="55625"/>
                        <a14:foregroundMark x1="6566" y1="55625" x2="6061" y2="56875"/>
                        <a14:foregroundMark x1="88889" y1="40625" x2="91414" y2="83750"/>
                        <a14:foregroundMark x1="79798" y1="72813" x2="85354" y2="75625"/>
                        <a14:foregroundMark x1="95960" y1="71250" x2="94444" y2="82813"/>
                        <a14:foregroundMark x1="95455" y1="84063" x2="95455" y2="84063"/>
                        <a14:foregroundMark x1="96970" y1="55625" x2="96970" y2="55625"/>
                        <a14:foregroundMark x1="22222" y1="92813" x2="22222" y2="92813"/>
                        <a14:foregroundMark x1="32323" y1="3125" x2="32323" y2="3125"/>
                        <a14:backgroundMark x1="52020" y1="9063" x2="54545" y2="9063"/>
                        <a14:backgroundMark x1="60606" y1="8438" x2="60606" y2="8438"/>
                        <a14:backgroundMark x1="16162" y1="5625" x2="12626" y2="9375"/>
                        <a14:backgroundMark x1="23232" y1="4688" x2="16162" y2="9375"/>
                        <a14:backgroundMark x1="17677" y1="10313" x2="11616" y2="13750"/>
                        <a14:backgroundMark x1="21717" y1="4688" x2="19192" y2="9688"/>
                        <a14:backgroundMark x1="21717" y1="7813" x2="21717" y2="11875"/>
                        <a14:backgroundMark x1="23737" y1="5938" x2="23737" y2="5938"/>
                        <a14:backgroundMark x1="24242" y1="8125" x2="24242" y2="8125"/>
                        <a14:backgroundMark x1="23737" y1="10000" x2="23737" y2="10000"/>
                        <a14:backgroundMark x1="26263" y1="11250" x2="26263" y2="11250"/>
                        <a14:backgroundMark x1="57071" y1="6250" x2="60101" y2="6250"/>
                        <a14:backgroundMark x1="54545" y1="4688" x2="54545" y2="4688"/>
                        <a14:backgroundMark x1="49495" y1="4688" x2="49495" y2="4688"/>
                        <a14:backgroundMark x1="26263" y1="3438" x2="26263" y2="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71" y="1296828"/>
            <a:ext cx="2096776" cy="297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>
            <a:extLst>
              <a:ext uri="{FF2B5EF4-FFF2-40B4-BE49-F238E27FC236}">
                <a16:creationId xmlns:a16="http://schemas.microsoft.com/office/drawing/2014/main" id="{97E6E638-DAE1-6700-F43C-74455029F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512" y="6730316"/>
            <a:ext cx="1471874" cy="14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887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FOURCHETTE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TENEDOR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A75D59C-94EC-7A4B-0AC5-6923EED297FE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E2D3FAA-963A-9FD0-8B0B-F5BE97F36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03" y="6832760"/>
            <a:ext cx="1266986" cy="12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008C513-F049-7804-AA69-C9219484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166" y="1337129"/>
            <a:ext cx="2888230" cy="28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>
            <a:extLst>
              <a:ext uri="{FF2B5EF4-FFF2-40B4-BE49-F238E27FC236}">
                <a16:creationId xmlns:a16="http://schemas.microsoft.com/office/drawing/2014/main" id="{21098113-C3DA-8C91-1750-D45AF4E31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494" y="6832760"/>
            <a:ext cx="1444803" cy="144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862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COUTEAU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CUCHILLO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A75D59C-94EC-7A4B-0AC5-6923EED297FE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E2D3FAA-963A-9FD0-8B0B-F5BE97F36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03" y="6832760"/>
            <a:ext cx="1266986" cy="12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>
            <a:extLst>
              <a:ext uri="{FF2B5EF4-FFF2-40B4-BE49-F238E27FC236}">
                <a16:creationId xmlns:a16="http://schemas.microsoft.com/office/drawing/2014/main" id="{58E15326-19CD-CFBD-9BA1-17C81965E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32" y="6832760"/>
            <a:ext cx="1270067" cy="127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E3BA768-A9B7-9981-B267-C4F114D48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0481" y="24055"/>
            <a:ext cx="914479" cy="9449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14D09D3-9D1D-82DD-F8CA-DC2D431190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3380" y="1307752"/>
            <a:ext cx="2200847" cy="287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24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PLANTE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PLANTA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2D30A5D-5BB1-599E-9A3E-DB5C3B5623DF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7C78296-5A05-783E-F326-CA489684D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896" y="7127791"/>
            <a:ext cx="1440000" cy="67692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73D29C8-3D86-DD31-750F-6E7EB78D0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101" y="1991673"/>
            <a:ext cx="3198617" cy="1503623"/>
          </a:xfrm>
          <a:prstGeom prst="rect">
            <a:avLst/>
          </a:prstGeom>
        </p:spPr>
      </p:pic>
      <p:pic>
        <p:nvPicPr>
          <p:cNvPr id="34818" name="Picture 2">
            <a:extLst>
              <a:ext uri="{FF2B5EF4-FFF2-40B4-BE49-F238E27FC236}">
                <a16:creationId xmlns:a16="http://schemas.microsoft.com/office/drawing/2014/main" id="{AC48F49C-874C-7CD2-78F5-7B80F2D7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89" y="6877104"/>
            <a:ext cx="1178296" cy="117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275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ARBRE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ÁRBOL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2D30A5D-5BB1-599E-9A3E-DB5C3B5623DF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7C78296-5A05-783E-F326-CA489684D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896" y="7127791"/>
            <a:ext cx="1440000" cy="676923"/>
          </a:xfrm>
          <a:prstGeom prst="rect">
            <a:avLst/>
          </a:prstGeom>
        </p:spPr>
      </p:pic>
      <p:pic>
        <p:nvPicPr>
          <p:cNvPr id="7" name="Picture 12" descr="Estuche escolar para lápices Tage">
            <a:extLst>
              <a:ext uri="{FF2B5EF4-FFF2-40B4-BE49-F238E27FC236}">
                <a16:creationId xmlns:a16="http://schemas.microsoft.com/office/drawing/2014/main" id="{6DA749B7-5C1B-34FB-E52A-0BB0CBC4FB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3" b="27732"/>
          <a:stretch/>
        </p:blipFill>
        <p:spPr bwMode="auto">
          <a:xfrm>
            <a:off x="2019513" y="2105510"/>
            <a:ext cx="2736645" cy="126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>
            <a:extLst>
              <a:ext uri="{FF2B5EF4-FFF2-40B4-BE49-F238E27FC236}">
                <a16:creationId xmlns:a16="http://schemas.microsoft.com/office/drawing/2014/main" id="{29815099-B06F-6E1D-D938-B154A1909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50" y="6756389"/>
            <a:ext cx="1419726" cy="1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056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TRACTEUR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TRACTOR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4A39863-F57B-3AF3-6202-9709D02E6C49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4" descr="Goma de borrar MILAN 430">
            <a:extLst>
              <a:ext uri="{FF2B5EF4-FFF2-40B4-BE49-F238E27FC236}">
                <a16:creationId xmlns:a16="http://schemas.microsoft.com/office/drawing/2014/main" id="{BE1DB821-540A-34D9-0C43-8A2F6DCD68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1431678" y="6915150"/>
            <a:ext cx="1242261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Goma de borrar MILAN 430">
            <a:extLst>
              <a:ext uri="{FF2B5EF4-FFF2-40B4-BE49-F238E27FC236}">
                <a16:creationId xmlns:a16="http://schemas.microsoft.com/office/drawing/2014/main" id="{C5C88AC4-C405-3813-2C9F-E229E94AC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81" y="1378843"/>
            <a:ext cx="2760020" cy="276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6" name="Picture 2">
            <a:extLst>
              <a:ext uri="{FF2B5EF4-FFF2-40B4-BE49-F238E27FC236}">
                <a16:creationId xmlns:a16="http://schemas.microsoft.com/office/drawing/2014/main" id="{B196B8AF-9ED6-28D5-2594-1B75FA53F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471" y="6732828"/>
            <a:ext cx="14668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33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E8DDD4-7269-160D-340D-9A0FF39E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ALUMNADO QUE TRABAJA </a:t>
            </a:r>
            <a:br>
              <a:rPr lang="es-ES" dirty="0"/>
            </a:br>
            <a:r>
              <a:rPr lang="es-ES" b="1" dirty="0"/>
              <a:t>POR EMPAREJAMIENTO </a:t>
            </a:r>
            <a:br>
              <a:rPr lang="es-ES" dirty="0"/>
            </a:br>
            <a:r>
              <a:rPr lang="es-ES" dirty="0"/>
              <a:t>(IGUALES / FORMAS)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2F52A1-42E3-C9B1-7958-CE278F76B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2637013"/>
            <a:ext cx="5915025" cy="704840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s-ES" sz="1200" dirty="0"/>
          </a:p>
          <a:p>
            <a:r>
              <a:rPr lang="es-ES" sz="1200" b="1" dirty="0"/>
              <a:t>ACTIVIDAD 5: UNE EL IGUAL (</a:t>
            </a:r>
            <a:r>
              <a:rPr lang="es-ES" sz="1200" dirty="0" err="1"/>
              <a:t>pags</a:t>
            </a:r>
            <a:r>
              <a:rPr lang="es-ES" sz="1200" dirty="0"/>
              <a:t> 76 a 78)</a:t>
            </a:r>
          </a:p>
          <a:p>
            <a:r>
              <a:rPr lang="es-ES" sz="1200" b="1" dirty="0"/>
              <a:t>ACTIVIDAD 6 CANTIDAD Y/O COLOR </a:t>
            </a:r>
            <a:r>
              <a:rPr lang="es-ES" sz="1200" dirty="0"/>
              <a:t>(págs. 79-82)</a:t>
            </a:r>
          </a:p>
          <a:p>
            <a:pPr lvl="1">
              <a:buFontTx/>
              <a:buChar char="-"/>
            </a:pPr>
            <a:r>
              <a:rPr lang="es-ES" sz="1200" dirty="0"/>
              <a:t>Pinta del color correspondiente.</a:t>
            </a:r>
          </a:p>
          <a:p>
            <a:pPr lvl="1">
              <a:buFontTx/>
              <a:buChar char="-"/>
            </a:pPr>
            <a:r>
              <a:rPr lang="es-ES" sz="1200" dirty="0"/>
              <a:t>Repasa los números.</a:t>
            </a:r>
          </a:p>
          <a:p>
            <a:r>
              <a:rPr lang="es-ES" sz="1200" b="1" dirty="0"/>
              <a:t>ACTIVIDAD 7 CLASIFICAR (</a:t>
            </a:r>
            <a:r>
              <a:rPr lang="es-ES" sz="1200" dirty="0" err="1"/>
              <a:t>pags</a:t>
            </a:r>
            <a:r>
              <a:rPr lang="es-ES" sz="1200" dirty="0"/>
              <a:t> 83-88)</a:t>
            </a:r>
          </a:p>
          <a:p>
            <a:pPr lvl="1">
              <a:buFontTx/>
              <a:buChar char="-"/>
            </a:pPr>
            <a:r>
              <a:rPr lang="es-ES" sz="1200" dirty="0"/>
              <a:t>Clasificar elementos. También se puede trabajar el singular/plural.</a:t>
            </a:r>
          </a:p>
          <a:p>
            <a:pPr lvl="1">
              <a:buFontTx/>
              <a:buChar char="-"/>
            </a:pPr>
            <a:r>
              <a:rPr lang="es-ES" sz="1200" dirty="0"/>
              <a:t>Imprimir las plantillas.</a:t>
            </a:r>
          </a:p>
          <a:p>
            <a:pPr lvl="1">
              <a:buFontTx/>
              <a:buChar char="-"/>
            </a:pPr>
            <a:r>
              <a:rPr lang="es-ES" sz="1200" dirty="0"/>
              <a:t>Recortar los elementos. </a:t>
            </a:r>
          </a:p>
          <a:p>
            <a:pPr lvl="1">
              <a:buFontTx/>
              <a:buChar char="-"/>
            </a:pPr>
            <a:r>
              <a:rPr lang="es-ES" sz="1200" dirty="0"/>
              <a:t>El alumno/a los puede pegar con pegamento en el apartado correspondiente. </a:t>
            </a:r>
          </a:p>
          <a:p>
            <a:r>
              <a:rPr lang="es-ES" sz="1200" b="1" dirty="0"/>
              <a:t>ACTIVIDAD 8 DICTADO </a:t>
            </a:r>
            <a:r>
              <a:rPr lang="es-ES" sz="1200" dirty="0"/>
              <a:t>(</a:t>
            </a:r>
            <a:r>
              <a:rPr lang="es-ES" sz="1200" dirty="0" err="1"/>
              <a:t>págs</a:t>
            </a:r>
            <a:r>
              <a:rPr lang="es-ES" sz="1200" dirty="0"/>
              <a:t> 89-91)</a:t>
            </a:r>
          </a:p>
          <a:p>
            <a:pPr lvl="1">
              <a:buFontTx/>
              <a:buChar char="-"/>
            </a:pPr>
            <a:r>
              <a:rPr lang="es-ES" sz="1200" dirty="0"/>
              <a:t>Imprimir la plantilla de las mochilas.</a:t>
            </a:r>
          </a:p>
          <a:p>
            <a:pPr lvl="1">
              <a:buFontTx/>
              <a:buChar char="-"/>
            </a:pPr>
            <a:r>
              <a:rPr lang="es-ES" sz="1200" dirty="0"/>
              <a:t>Recortar el vocabulario. </a:t>
            </a:r>
          </a:p>
          <a:p>
            <a:pPr lvl="1">
              <a:buFontTx/>
              <a:buChar char="-"/>
            </a:pPr>
            <a:r>
              <a:rPr lang="es-ES" sz="1200" dirty="0"/>
              <a:t>El alumno tiene que pegar cada palabra que se le dice en una de las mochilas.</a:t>
            </a:r>
          </a:p>
        </p:txBody>
      </p:sp>
    </p:spTree>
    <p:extLst>
      <p:ext uri="{BB962C8B-B14F-4D97-AF65-F5344CB8AC3E}">
        <p14:creationId xmlns:p14="http://schemas.microsoft.com/office/powerpoint/2010/main" val="401460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TABLE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FRAISE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FRESA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9AE2CD4-D136-C8A1-7C41-3B93AC5471CC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992E25E-F7E5-CFE2-6943-2877B511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69" y="6854826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745E0BA-F868-8BEF-C363-102BFFA00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954" y="1578957"/>
            <a:ext cx="2439590" cy="24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>
            <a:extLst>
              <a:ext uri="{FF2B5EF4-FFF2-40B4-BE49-F238E27FC236}">
                <a16:creationId xmlns:a16="http://schemas.microsoft.com/office/drawing/2014/main" id="{4430ECDF-4006-DD8C-FD5F-9D6488425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93" y="6713768"/>
            <a:ext cx="1504968" cy="150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8846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TABLE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PELOTA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9AE2CD4-D136-C8A1-7C41-3B93AC5471CC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992E25E-F7E5-CFE2-6943-2877B511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69" y="6854826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Pupitre Escolar – Un mundo para la EDUCACIÓN">
            <a:extLst>
              <a:ext uri="{FF2B5EF4-FFF2-40B4-BE49-F238E27FC236}">
                <a16:creationId xmlns:a16="http://schemas.microsoft.com/office/drawing/2014/main" id="{5B44EC4F-76E5-E20F-F42D-BD7981789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946" y="1413438"/>
            <a:ext cx="2657675" cy="270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>
            <a:extLst>
              <a:ext uri="{FF2B5EF4-FFF2-40B4-BE49-F238E27FC236}">
                <a16:creationId xmlns:a16="http://schemas.microsoft.com/office/drawing/2014/main" id="{08E6E00A-7145-E4A8-4674-066A10D5D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619" y="6688705"/>
            <a:ext cx="1555093" cy="155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4305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GIRAFFE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JIRAFA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TAILLE-CRAYONS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AFILA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2FBA392-ED93-4333-3482-CA21A2EE9B0C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299564-769B-2508-F86E-0E791C465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6" y="6831253"/>
            <a:ext cx="12700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290275D-71EC-FD35-4957-25237DC39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026" y="1194550"/>
            <a:ext cx="3078935" cy="3078935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C25E4DF-773D-3382-FCAC-1A6BA69F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932" y="6840525"/>
            <a:ext cx="1260728" cy="126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3528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LEÓN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TAILLE-CRAYONS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AFILA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2FBA392-ED93-4333-3482-CA21A2EE9B0C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299564-769B-2508-F86E-0E791C465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6" y="6831253"/>
            <a:ext cx="12700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acapuntas #Soyvisual">
            <a:extLst>
              <a:ext uri="{FF2B5EF4-FFF2-40B4-BE49-F238E27FC236}">
                <a16:creationId xmlns:a16="http://schemas.microsoft.com/office/drawing/2014/main" id="{2FD9D173-4299-7BAE-BC2F-6CD5E3E1D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396" y="1539747"/>
            <a:ext cx="2055208" cy="205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>
            <a:extLst>
              <a:ext uri="{FF2B5EF4-FFF2-40B4-BE49-F238E27FC236}">
                <a16:creationId xmlns:a16="http://schemas.microsoft.com/office/drawing/2014/main" id="{A1792850-7917-37A3-1FCF-6C9FC77B6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35" y="656625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8166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CRAIE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TIZA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MADELEINE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MAGDALENA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5B53C5F-F9EA-2A53-40D2-BB402ECFED7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tx1"/>
                </a:solidFill>
              </a:rPr>
              <a:t>TEXTO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4DAC7AB-E313-34D6-199A-DDE9DB20D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468" y="6874933"/>
            <a:ext cx="1221992" cy="1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7981330-10E1-96E5-F913-831590AB9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489" y="1539747"/>
            <a:ext cx="2449022" cy="244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>
            <a:extLst>
              <a:ext uri="{FF2B5EF4-FFF2-40B4-BE49-F238E27FC236}">
                <a16:creationId xmlns:a16="http://schemas.microsoft.com/office/drawing/2014/main" id="{39274FD0-A47F-00C8-444E-B8A6E4010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380" y="6701737"/>
            <a:ext cx="1529032" cy="152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136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CRAIE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TIZA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BISCUITS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GALLETAS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5B53C5F-F9EA-2A53-40D2-BB402ECFED7D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tx1"/>
                </a:solidFill>
              </a:rPr>
              <a:t>TEXTO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4DAC7AB-E313-34D6-199A-DDE9DB20D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468" y="6874933"/>
            <a:ext cx="1221992" cy="1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IZA BLANCA">
            <a:extLst>
              <a:ext uri="{FF2B5EF4-FFF2-40B4-BE49-F238E27FC236}">
                <a16:creationId xmlns:a16="http://schemas.microsoft.com/office/drawing/2014/main" id="{FF6781F2-71FC-6DCC-91C9-C84246231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83" y="1300760"/>
            <a:ext cx="3247280" cy="324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1C99908E-3185-EC18-9C98-18EF5751C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450" y="6696232"/>
            <a:ext cx="1540042" cy="154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1874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RAQUETTE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RAQUETA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CLASSEUR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ARCHIVADOR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9EA5509-CC51-4124-A741-6760910E7441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5078647-A8FF-6C6B-19B1-1F1861357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896" y="656625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3DC7D00-A872-B6EA-D981-0972C495A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000" y="1213485"/>
            <a:ext cx="3060000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881FC95-78AD-FEF3-1F6C-E1A34A036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957" y="6812538"/>
            <a:ext cx="1307430" cy="130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542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FROMAGE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QUESO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CLASSEUR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ARCHIVADOR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9EA5509-CC51-4124-A741-6760910E7441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5078647-A8FF-6C6B-19B1-1F1861357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896" y="656625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FA3543C-7D8F-FC8A-86B9-6954F5D3A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036947" y="1450446"/>
            <a:ext cx="2784105" cy="2784105"/>
          </a:xfrm>
          <a:prstGeom prst="rect">
            <a:avLst/>
          </a:prstGeom>
        </p:spPr>
      </p:pic>
      <p:pic>
        <p:nvPicPr>
          <p:cNvPr id="41986" name="Picture 2">
            <a:extLst>
              <a:ext uri="{FF2B5EF4-FFF2-40B4-BE49-F238E27FC236}">
                <a16:creationId xmlns:a16="http://schemas.microsoft.com/office/drawing/2014/main" id="{299FD939-016D-AF2F-BA80-C7D23BC9D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89" y="6785811"/>
            <a:ext cx="1296475" cy="129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6177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RAISINS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UVAS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SCOTCH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CINTA ADHESIVA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A7AA154-F5F7-A2EF-B6C2-A17700A2EA5B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EA92C6D-B108-C714-043C-5A7E8F06D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409" y="6736724"/>
            <a:ext cx="1459058" cy="145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0FF8522-2998-1487-3843-87529559B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166" y="1259378"/>
            <a:ext cx="2912489" cy="291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D29576B-D8CB-17CC-7B65-722268098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3" y="656625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6214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PYJAMA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PIJAMA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SCOTCH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CINTA ADHESIVA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A7AA154-F5F7-A2EF-B6C2-A17700A2EA5B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EA92C6D-B108-C714-043C-5A7E8F06D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409" y="6736724"/>
            <a:ext cx="1459058" cy="145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8990B7A-8239-CED2-F649-4AC6DDF495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903"/>
          <a:stretch/>
        </p:blipFill>
        <p:spPr>
          <a:xfrm>
            <a:off x="1754316" y="1065585"/>
            <a:ext cx="3207622" cy="3207900"/>
          </a:xfrm>
          <a:prstGeom prst="rect">
            <a:avLst/>
          </a:prstGeom>
        </p:spPr>
      </p:pic>
      <p:pic>
        <p:nvPicPr>
          <p:cNvPr id="43010" name="Picture 2">
            <a:extLst>
              <a:ext uri="{FF2B5EF4-FFF2-40B4-BE49-F238E27FC236}">
                <a16:creationId xmlns:a16="http://schemas.microsoft.com/office/drawing/2014/main" id="{B16CEAA7-A4AB-C658-A2C0-9EE8017EC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015" y="6877105"/>
            <a:ext cx="1178296" cy="117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821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1 </a:t>
            </a:r>
            <a:br>
              <a:rPr lang="es-ES" dirty="0"/>
            </a:br>
            <a:r>
              <a:rPr lang="es-ES" dirty="0"/>
              <a:t>¿QUÉ ES?</a:t>
            </a:r>
            <a:br>
              <a:rPr lang="es-ES" dirty="0"/>
            </a:br>
            <a:r>
              <a:rPr lang="es-ES" dirty="0"/>
              <a:t>QU’EST-CE QUE C’EST?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Señalar el dibujo del recuadro (grande) preguntar qué es. El alumno/a marca la respuesta correcta entre dos opciones (señalando o con rotulador). </a:t>
            </a:r>
          </a:p>
          <a:p>
            <a:endParaRPr lang="es-ES" dirty="0"/>
          </a:p>
          <a:p>
            <a:r>
              <a:rPr lang="es-ES" dirty="0"/>
              <a:t>Se incluye fotografía de ejemplo al final.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677772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AGRAFEUSE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UN BONHOMME DE NEIGE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MUÑECO DE NIEVE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E66E46F-2910-3D48-1809-AC28D34BCC88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9D1FAD7-0E2A-2742-2790-3CF88558A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798" y="6764411"/>
            <a:ext cx="1403683" cy="14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DCA14EE-B596-109E-3E92-9F4B08BA7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722" y="1240884"/>
            <a:ext cx="3005201" cy="300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98E1637C-F684-3D64-C027-64702AD0E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255" y="6764411"/>
            <a:ext cx="1260947" cy="126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8889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AGRAFEUSE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GANTS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GUANTES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E66E46F-2910-3D48-1809-AC28D34BCC88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9D1FAD7-0E2A-2742-2790-3CF88558A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798" y="6764411"/>
            <a:ext cx="1403683" cy="14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CF4BD30-D8A0-41D1-9BB7-0F9099D3C9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38" b="18038"/>
          <a:stretch/>
        </p:blipFill>
        <p:spPr>
          <a:xfrm flipH="1">
            <a:off x="2253343" y="1737906"/>
            <a:ext cx="2665862" cy="1905202"/>
          </a:xfrm>
          <a:prstGeom prst="rect">
            <a:avLst/>
          </a:prstGeom>
        </p:spPr>
      </p:pic>
      <p:pic>
        <p:nvPicPr>
          <p:cNvPr id="44034" name="Picture 2">
            <a:extLst>
              <a:ext uri="{FF2B5EF4-FFF2-40B4-BE49-F238E27FC236}">
                <a16:creationId xmlns:a16="http://schemas.microsoft.com/office/drawing/2014/main" id="{06B2EA7A-B544-2D99-B13F-72B5D75C9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806" y="6829296"/>
            <a:ext cx="1338798" cy="133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095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AMPOULE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BOMBILLA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MAÎTRESSE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236550-65DE-FAD1-31CD-6F3B814C3E20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9B7F73A-B71A-520F-7446-2E4D24798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077" y="1136479"/>
            <a:ext cx="3526819" cy="352681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EE3C85A-8BF0-2A39-6508-6BB944730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896" y="6855566"/>
            <a:ext cx="1510687" cy="1510687"/>
          </a:xfrm>
          <a:prstGeom prst="rect">
            <a:avLst/>
          </a:prstGeom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91AA8353-D90A-1B85-5CC1-783A9BBD0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08" y="6820558"/>
            <a:ext cx="1291389" cy="129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229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MOTO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MOTO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MAÎTRESSE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236550-65DE-FAD1-31CD-6F3B814C3E20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7170" name="Picture 2" descr="El profesor de matemáticas, una especie en vía de extinción | Compartir  Palabra maestra">
            <a:extLst>
              <a:ext uri="{FF2B5EF4-FFF2-40B4-BE49-F238E27FC236}">
                <a16:creationId xmlns:a16="http://schemas.microsoft.com/office/drawing/2014/main" id="{A5418C86-A1EB-A92A-2021-E77B19CCD0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7" r="8317"/>
          <a:stretch/>
        </p:blipFill>
        <p:spPr bwMode="auto">
          <a:xfrm>
            <a:off x="1903166" y="1620887"/>
            <a:ext cx="3076094" cy="201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F11ADCA-6CD6-8DFA-DD28-EFD5F041C0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932"/>
          <a:stretch/>
        </p:blipFill>
        <p:spPr>
          <a:xfrm>
            <a:off x="3753014" y="6721942"/>
            <a:ext cx="2256419" cy="1293699"/>
          </a:xfrm>
          <a:prstGeom prst="rect">
            <a:avLst/>
          </a:prstGeom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2D15ACD9-AD7F-5EDF-01C3-F7F339076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339" y="6748369"/>
            <a:ext cx="1435768" cy="143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7775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BATEAU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BARCO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PROFESSEUR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886EB7A-D97E-52DD-FF47-51AE21AA3FBF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642DE98-0338-77CC-A581-3CF643C6A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949" y="6898403"/>
            <a:ext cx="1467850" cy="14678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58D58E5-CA6F-8DCE-64A3-E33D2B9DB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9737" y="1373926"/>
            <a:ext cx="2911639" cy="2899559"/>
          </a:xfrm>
          <a:prstGeom prst="rect">
            <a:avLst/>
          </a:prstGeom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2B9857D1-7DDC-D8CB-22D8-008170552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242" y="6752758"/>
            <a:ext cx="1426989" cy="142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785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CAMA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PROFESSEUR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886EB7A-D97E-52DD-FF47-51AE21AA3FBF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8194" name="Picture 2" descr="Ciencia y arte sobre las pizarras de la UMU | La Verdad">
            <a:extLst>
              <a:ext uri="{FF2B5EF4-FFF2-40B4-BE49-F238E27FC236}">
                <a16:creationId xmlns:a16="http://schemas.microsoft.com/office/drawing/2014/main" id="{FFED9907-055E-03FF-6A94-688D1328C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5"/>
          <a:stretch/>
        </p:blipFill>
        <p:spPr bwMode="auto">
          <a:xfrm>
            <a:off x="2048957" y="1539747"/>
            <a:ext cx="2760085" cy="22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642DE98-0338-77CC-A581-3CF643C6A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5949" y="6898403"/>
            <a:ext cx="1467850" cy="1467850"/>
          </a:xfrm>
          <a:prstGeom prst="rect">
            <a:avLst/>
          </a:prstGeom>
        </p:spPr>
      </p:pic>
      <p:pic>
        <p:nvPicPr>
          <p:cNvPr id="45058" name="Picture 2">
            <a:extLst>
              <a:ext uri="{FF2B5EF4-FFF2-40B4-BE49-F238E27FC236}">
                <a16:creationId xmlns:a16="http://schemas.microsoft.com/office/drawing/2014/main" id="{B3EF421B-2AEE-5CED-121E-D6EAC0457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046" y="6824692"/>
            <a:ext cx="1304028" cy="13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795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SOFA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SOFA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783BBE6-E0DA-9D56-D807-C92241CD7523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32FFFBE-0C46-3AB8-2E25-2E32A03F2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74" y="6728316"/>
            <a:ext cx="1475874" cy="147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D0794ED-10FC-E14E-8D14-6764061FA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732" y="1367572"/>
            <a:ext cx="2699101" cy="269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>
            <a:extLst>
              <a:ext uri="{FF2B5EF4-FFF2-40B4-BE49-F238E27FC236}">
                <a16:creationId xmlns:a16="http://schemas.microsoft.com/office/drawing/2014/main" id="{4734F5FE-2008-D6C0-E912-A4A53460C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534" y="6728316"/>
            <a:ext cx="1617263" cy="161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9053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FORÊT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BOSQUE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783BBE6-E0DA-9D56-D807-C92241CD7523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32FFFBE-0C46-3AB8-2E25-2E32A03F2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74" y="6728316"/>
            <a:ext cx="1475874" cy="147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1571E2F-6173-693F-2A7D-45EC73BE73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76" b="7914"/>
          <a:stretch/>
        </p:blipFill>
        <p:spPr>
          <a:xfrm>
            <a:off x="2105611" y="1272248"/>
            <a:ext cx="2394200" cy="2994763"/>
          </a:xfrm>
          <a:prstGeom prst="rect">
            <a:avLst/>
          </a:prstGeom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8283101A-0A90-0A9A-65B1-2C02172ED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649" y="6870778"/>
            <a:ext cx="1189034" cy="11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0014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BAIGNOIRE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BAÑERA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783BBE6-E0DA-9D56-D807-C92241CD7523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E05F4F0-8378-C175-170D-1300EE293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330" y="6766779"/>
            <a:ext cx="1398948" cy="1398948"/>
          </a:xfrm>
          <a:prstGeom prst="rect">
            <a:avLst/>
          </a:prstGeom>
        </p:spPr>
      </p:pic>
      <p:pic>
        <p:nvPicPr>
          <p:cNvPr id="47106" name="Picture 2">
            <a:extLst>
              <a:ext uri="{FF2B5EF4-FFF2-40B4-BE49-F238E27FC236}">
                <a16:creationId xmlns:a16="http://schemas.microsoft.com/office/drawing/2014/main" id="{A16178D4-3134-C0F4-291B-DA8CD65A1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91" y="6766779"/>
            <a:ext cx="1398949" cy="139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EDA6294-587C-87F5-3FE4-DC342A66E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898" y="1213485"/>
            <a:ext cx="2870204" cy="287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9742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AVION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AVIÓN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783BBE6-E0DA-9D56-D807-C92241CD7523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D224CEA-4C55-3BFF-7B3C-CD4107740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318419" y="1278559"/>
            <a:ext cx="2221161" cy="27337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E05F4F0-8378-C175-170D-1300EE293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330" y="6766779"/>
            <a:ext cx="1398948" cy="1398948"/>
          </a:xfrm>
          <a:prstGeom prst="rect">
            <a:avLst/>
          </a:prstGeom>
        </p:spPr>
      </p:pic>
      <p:pic>
        <p:nvPicPr>
          <p:cNvPr id="55298" name="Picture 2">
            <a:extLst>
              <a:ext uri="{FF2B5EF4-FFF2-40B4-BE49-F238E27FC236}">
                <a16:creationId xmlns:a16="http://schemas.microsoft.com/office/drawing/2014/main" id="{1EDB7A0B-1910-0261-EC3A-D2801089B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40" y="6811597"/>
            <a:ext cx="1309312" cy="130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542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4D8CC45-9033-89EF-28DE-1705A574B633}"/>
              </a:ext>
            </a:extLst>
          </p:cNvPr>
          <p:cNvSpPr/>
          <p:nvPr/>
        </p:nvSpPr>
        <p:spPr>
          <a:xfrm>
            <a:off x="1879103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T-SHIRT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CAMISETA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BÂTON DE COLLE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pic>
        <p:nvPicPr>
          <p:cNvPr id="35" name="Picture 3" descr="K:\CEIP Compartido\Pictos para clase\Usados\PEGAMENTO.png">
            <a:extLst>
              <a:ext uri="{FF2B5EF4-FFF2-40B4-BE49-F238E27FC236}">
                <a16:creationId xmlns:a16="http://schemas.microsoft.com/office/drawing/2014/main" id="{25C48A49-F0EE-0EF6-AB83-3D376BB6C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049" y="6872329"/>
            <a:ext cx="1232436" cy="12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024EB8D-3938-0773-944A-CD009034D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481" y="24055"/>
            <a:ext cx="914479" cy="944962"/>
          </a:xfrm>
          <a:prstGeom prst="rect">
            <a:avLst/>
          </a:prstGeom>
        </p:spPr>
      </p:pic>
      <p:pic>
        <p:nvPicPr>
          <p:cNvPr id="7" name="Picture 3" descr="K:\CEIP Compartido\Pictos para clase\Usados\PEGAMENTO.png">
            <a:extLst>
              <a:ext uri="{FF2B5EF4-FFF2-40B4-BE49-F238E27FC236}">
                <a16:creationId xmlns:a16="http://schemas.microsoft.com/office/drawing/2014/main" id="{94E43D60-7033-840D-C203-EEDC1FEC6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163" y="1218514"/>
            <a:ext cx="2860493" cy="28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6D89A46-9F87-A4AA-B320-152C81A86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50" y="6818789"/>
            <a:ext cx="1339515" cy="133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3034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TÉLÉ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TELEVISIÓN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L’ÉCOLE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EL COLEGIO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30D165-C09C-B614-0C93-72E62D819A1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EC5760C3-4E46-9457-B6FF-8A2FDB555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85" y="6771160"/>
            <a:ext cx="1390185" cy="139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B307CDF-6166-03B7-9246-6BB4CAAFC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228" y="1475713"/>
            <a:ext cx="2535543" cy="253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88F7DE73-A0A1-68C2-9131-9E4447FEE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30" y="6660832"/>
            <a:ext cx="1610840" cy="16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3047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YAOURT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YOGUR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L’ÉCOLE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EL COLEGIO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30D165-C09C-B614-0C93-72E62D819A1A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EC5760C3-4E46-9457-B6FF-8A2FDB555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85" y="6771160"/>
            <a:ext cx="1390185" cy="139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0DB3752-739B-0E82-ACAF-0B5A2BB2B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175" y="1658133"/>
            <a:ext cx="2978296" cy="2233722"/>
          </a:xfrm>
          <a:prstGeom prst="rect">
            <a:avLst/>
          </a:prstGeom>
        </p:spPr>
      </p:pic>
      <p:pic>
        <p:nvPicPr>
          <p:cNvPr id="48130" name="Picture 2">
            <a:extLst>
              <a:ext uri="{FF2B5EF4-FFF2-40B4-BE49-F238E27FC236}">
                <a16:creationId xmlns:a16="http://schemas.microsoft.com/office/drawing/2014/main" id="{3B1E764D-0ED3-BEC0-40DB-DF8B87325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942" y="6684638"/>
            <a:ext cx="1476707" cy="147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7398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2 </a:t>
            </a:r>
            <a:br>
              <a:rPr lang="es-ES" dirty="0"/>
            </a:br>
            <a:r>
              <a:rPr lang="es-ES" dirty="0"/>
              <a:t>¿QUÉ ES?</a:t>
            </a:r>
            <a:br>
              <a:rPr lang="es-ES" dirty="0"/>
            </a:br>
            <a:r>
              <a:rPr lang="es-ES" dirty="0"/>
              <a:t>QU’EST-CE QUE C’EST?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ACTIVIDAD 2 ¿QUÉ ES?  Emparejar pictograma / fotografía real. </a:t>
            </a:r>
          </a:p>
          <a:p>
            <a:pPr>
              <a:buFontTx/>
              <a:buChar char="-"/>
            </a:pPr>
            <a:r>
              <a:rPr lang="es-ES" dirty="0"/>
              <a:t> 1º. Recortar y plastificar pares de imágenes.</a:t>
            </a:r>
          </a:p>
          <a:p>
            <a:pPr>
              <a:buFontTx/>
              <a:buChar char="-"/>
            </a:pPr>
            <a:r>
              <a:rPr lang="es-ES" dirty="0"/>
              <a:t>2º Plastificar plantilla. Colocar velcro.</a:t>
            </a:r>
          </a:p>
          <a:p>
            <a:pPr>
              <a:buFontTx/>
              <a:buChar char="-"/>
            </a:pPr>
            <a:r>
              <a:rPr lang="es-ES" dirty="0"/>
              <a:t>3º Ir haciendo con el alumno tarea de emparejar pictograma / foto real. </a:t>
            </a:r>
          </a:p>
          <a:p>
            <a:pPr>
              <a:buFontTx/>
              <a:buChar char="-"/>
            </a:pPr>
            <a:endParaRPr lang="es-ES" dirty="0"/>
          </a:p>
          <a:p>
            <a:pPr>
              <a:buFontTx/>
              <a:buChar char="-"/>
            </a:pPr>
            <a:endParaRPr lang="es-ES" dirty="0"/>
          </a:p>
          <a:p>
            <a:pPr marL="0" indent="0">
              <a:buNone/>
            </a:pPr>
            <a:r>
              <a:rPr lang="es-ES" dirty="0"/>
              <a:t>Se incluye fotografía de montaje al final.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38455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1082200" y="751277"/>
            <a:ext cx="5482189" cy="8830780"/>
          </a:xfrm>
          <a:custGeom>
            <a:avLst/>
            <a:gdLst>
              <a:gd name="connsiteX0" fmla="*/ 0 w 5482189"/>
              <a:gd name="connsiteY0" fmla="*/ 494384 h 8830780"/>
              <a:gd name="connsiteX1" fmla="*/ 494384 w 5482189"/>
              <a:gd name="connsiteY1" fmla="*/ 0 h 8830780"/>
              <a:gd name="connsiteX2" fmla="*/ 1011127 w 5482189"/>
              <a:gd name="connsiteY2" fmla="*/ 0 h 8830780"/>
              <a:gd name="connsiteX3" fmla="*/ 1572805 w 5482189"/>
              <a:gd name="connsiteY3" fmla="*/ 0 h 8830780"/>
              <a:gd name="connsiteX4" fmla="*/ 2089548 w 5482189"/>
              <a:gd name="connsiteY4" fmla="*/ 0 h 8830780"/>
              <a:gd name="connsiteX5" fmla="*/ 2516423 w 5482189"/>
              <a:gd name="connsiteY5" fmla="*/ 0 h 8830780"/>
              <a:gd name="connsiteX6" fmla="*/ 3078101 w 5482189"/>
              <a:gd name="connsiteY6" fmla="*/ 0 h 8830780"/>
              <a:gd name="connsiteX7" fmla="*/ 3729647 w 5482189"/>
              <a:gd name="connsiteY7" fmla="*/ 0 h 8830780"/>
              <a:gd name="connsiteX8" fmla="*/ 4291325 w 5482189"/>
              <a:gd name="connsiteY8" fmla="*/ 0 h 8830780"/>
              <a:gd name="connsiteX9" fmla="*/ 4987805 w 5482189"/>
              <a:gd name="connsiteY9" fmla="*/ 0 h 8830780"/>
              <a:gd name="connsiteX10" fmla="*/ 5482189 w 5482189"/>
              <a:gd name="connsiteY10" fmla="*/ 494384 h 8830780"/>
              <a:gd name="connsiteX11" fmla="*/ 5482189 w 5482189"/>
              <a:gd name="connsiteY11" fmla="*/ 1054528 h 8830780"/>
              <a:gd name="connsiteX12" fmla="*/ 5482189 w 5482189"/>
              <a:gd name="connsiteY12" fmla="*/ 1771512 h 8830780"/>
              <a:gd name="connsiteX13" fmla="*/ 5482189 w 5482189"/>
              <a:gd name="connsiteY13" fmla="*/ 2174815 h 8830780"/>
              <a:gd name="connsiteX14" fmla="*/ 5482189 w 5482189"/>
              <a:gd name="connsiteY14" fmla="*/ 2656539 h 8830780"/>
              <a:gd name="connsiteX15" fmla="*/ 5482189 w 5482189"/>
              <a:gd name="connsiteY15" fmla="*/ 3138262 h 8830780"/>
              <a:gd name="connsiteX16" fmla="*/ 5482189 w 5482189"/>
              <a:gd name="connsiteY16" fmla="*/ 3698406 h 8830780"/>
              <a:gd name="connsiteX17" fmla="*/ 5482189 w 5482189"/>
              <a:gd name="connsiteY17" fmla="*/ 4336970 h 8830780"/>
              <a:gd name="connsiteX18" fmla="*/ 5482189 w 5482189"/>
              <a:gd name="connsiteY18" fmla="*/ 4975534 h 8830780"/>
              <a:gd name="connsiteX19" fmla="*/ 5482189 w 5482189"/>
              <a:gd name="connsiteY19" fmla="*/ 5614098 h 8830780"/>
              <a:gd name="connsiteX20" fmla="*/ 5482189 w 5482189"/>
              <a:gd name="connsiteY20" fmla="*/ 6017401 h 8830780"/>
              <a:gd name="connsiteX21" fmla="*/ 5482189 w 5482189"/>
              <a:gd name="connsiteY21" fmla="*/ 6734385 h 8830780"/>
              <a:gd name="connsiteX22" fmla="*/ 5482189 w 5482189"/>
              <a:gd name="connsiteY22" fmla="*/ 7372949 h 8830780"/>
              <a:gd name="connsiteX23" fmla="*/ 5482189 w 5482189"/>
              <a:gd name="connsiteY23" fmla="*/ 7776252 h 8830780"/>
              <a:gd name="connsiteX24" fmla="*/ 5482189 w 5482189"/>
              <a:gd name="connsiteY24" fmla="*/ 8336396 h 8830780"/>
              <a:gd name="connsiteX25" fmla="*/ 4987805 w 5482189"/>
              <a:gd name="connsiteY25" fmla="*/ 8830780 h 8830780"/>
              <a:gd name="connsiteX26" fmla="*/ 4381193 w 5482189"/>
              <a:gd name="connsiteY26" fmla="*/ 8830780 h 8830780"/>
              <a:gd name="connsiteX27" fmla="*/ 3954318 w 5482189"/>
              <a:gd name="connsiteY27" fmla="*/ 8830780 h 8830780"/>
              <a:gd name="connsiteX28" fmla="*/ 3392641 w 5482189"/>
              <a:gd name="connsiteY28" fmla="*/ 8830780 h 8830780"/>
              <a:gd name="connsiteX29" fmla="*/ 2875897 w 5482189"/>
              <a:gd name="connsiteY29" fmla="*/ 8830780 h 8830780"/>
              <a:gd name="connsiteX30" fmla="*/ 2269285 w 5482189"/>
              <a:gd name="connsiteY30" fmla="*/ 8830780 h 8830780"/>
              <a:gd name="connsiteX31" fmla="*/ 1797476 w 5482189"/>
              <a:gd name="connsiteY31" fmla="*/ 8830780 h 8830780"/>
              <a:gd name="connsiteX32" fmla="*/ 1280733 w 5482189"/>
              <a:gd name="connsiteY32" fmla="*/ 8830780 h 8830780"/>
              <a:gd name="connsiteX33" fmla="*/ 494384 w 5482189"/>
              <a:gd name="connsiteY33" fmla="*/ 8830780 h 8830780"/>
              <a:gd name="connsiteX34" fmla="*/ 0 w 5482189"/>
              <a:gd name="connsiteY34" fmla="*/ 8336396 h 8830780"/>
              <a:gd name="connsiteX35" fmla="*/ 0 w 5482189"/>
              <a:gd name="connsiteY35" fmla="*/ 7854672 h 8830780"/>
              <a:gd name="connsiteX36" fmla="*/ 0 w 5482189"/>
              <a:gd name="connsiteY36" fmla="*/ 7137688 h 8830780"/>
              <a:gd name="connsiteX37" fmla="*/ 0 w 5482189"/>
              <a:gd name="connsiteY37" fmla="*/ 6577545 h 8830780"/>
              <a:gd name="connsiteX38" fmla="*/ 0 w 5482189"/>
              <a:gd name="connsiteY38" fmla="*/ 6252661 h 8830780"/>
              <a:gd name="connsiteX39" fmla="*/ 0 w 5482189"/>
              <a:gd name="connsiteY39" fmla="*/ 5770938 h 8830780"/>
              <a:gd name="connsiteX40" fmla="*/ 0 w 5482189"/>
              <a:gd name="connsiteY40" fmla="*/ 5367634 h 8830780"/>
              <a:gd name="connsiteX41" fmla="*/ 0 w 5482189"/>
              <a:gd name="connsiteY41" fmla="*/ 4964331 h 8830780"/>
              <a:gd name="connsiteX42" fmla="*/ 0 w 5482189"/>
              <a:gd name="connsiteY42" fmla="*/ 4639447 h 8830780"/>
              <a:gd name="connsiteX43" fmla="*/ 0 w 5482189"/>
              <a:gd name="connsiteY43" fmla="*/ 3922464 h 8830780"/>
              <a:gd name="connsiteX44" fmla="*/ 0 w 5482189"/>
              <a:gd name="connsiteY44" fmla="*/ 3440740 h 8830780"/>
              <a:gd name="connsiteX45" fmla="*/ 0 w 5482189"/>
              <a:gd name="connsiteY45" fmla="*/ 3115857 h 8830780"/>
              <a:gd name="connsiteX46" fmla="*/ 0 w 5482189"/>
              <a:gd name="connsiteY46" fmla="*/ 2477293 h 8830780"/>
              <a:gd name="connsiteX47" fmla="*/ 0 w 5482189"/>
              <a:gd name="connsiteY47" fmla="*/ 1838729 h 8830780"/>
              <a:gd name="connsiteX48" fmla="*/ 0 w 5482189"/>
              <a:gd name="connsiteY48" fmla="*/ 1200165 h 8830780"/>
              <a:gd name="connsiteX49" fmla="*/ 0 w 5482189"/>
              <a:gd name="connsiteY49" fmla="*/ 494384 h 883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482189" h="8830780" fill="none" extrusionOk="0">
                <a:moveTo>
                  <a:pt x="0" y="494384"/>
                </a:moveTo>
                <a:cubicBezTo>
                  <a:pt x="-21305" y="215648"/>
                  <a:pt x="153272" y="21755"/>
                  <a:pt x="494384" y="0"/>
                </a:cubicBezTo>
                <a:cubicBezTo>
                  <a:pt x="690517" y="-54030"/>
                  <a:pt x="900970" y="24977"/>
                  <a:pt x="1011127" y="0"/>
                </a:cubicBezTo>
                <a:cubicBezTo>
                  <a:pt x="1121284" y="-24977"/>
                  <a:pt x="1404191" y="50749"/>
                  <a:pt x="1572805" y="0"/>
                </a:cubicBezTo>
                <a:cubicBezTo>
                  <a:pt x="1741419" y="-50749"/>
                  <a:pt x="1889586" y="9232"/>
                  <a:pt x="2089548" y="0"/>
                </a:cubicBezTo>
                <a:cubicBezTo>
                  <a:pt x="2289510" y="-9232"/>
                  <a:pt x="2306685" y="50338"/>
                  <a:pt x="2516423" y="0"/>
                </a:cubicBezTo>
                <a:cubicBezTo>
                  <a:pt x="2726162" y="-50338"/>
                  <a:pt x="2946216" y="30002"/>
                  <a:pt x="3078101" y="0"/>
                </a:cubicBezTo>
                <a:cubicBezTo>
                  <a:pt x="3209986" y="-30002"/>
                  <a:pt x="3433023" y="69689"/>
                  <a:pt x="3729647" y="0"/>
                </a:cubicBezTo>
                <a:cubicBezTo>
                  <a:pt x="4026271" y="-69689"/>
                  <a:pt x="4112356" y="27081"/>
                  <a:pt x="4291325" y="0"/>
                </a:cubicBezTo>
                <a:cubicBezTo>
                  <a:pt x="4470294" y="-27081"/>
                  <a:pt x="4739216" y="6067"/>
                  <a:pt x="4987805" y="0"/>
                </a:cubicBezTo>
                <a:cubicBezTo>
                  <a:pt x="5269075" y="10922"/>
                  <a:pt x="5527498" y="154167"/>
                  <a:pt x="5482189" y="494384"/>
                </a:cubicBezTo>
                <a:cubicBezTo>
                  <a:pt x="5521477" y="632087"/>
                  <a:pt x="5458922" y="880416"/>
                  <a:pt x="5482189" y="1054528"/>
                </a:cubicBezTo>
                <a:cubicBezTo>
                  <a:pt x="5505456" y="1228640"/>
                  <a:pt x="5478521" y="1542050"/>
                  <a:pt x="5482189" y="1771512"/>
                </a:cubicBezTo>
                <a:cubicBezTo>
                  <a:pt x="5485857" y="2000974"/>
                  <a:pt x="5457626" y="2014360"/>
                  <a:pt x="5482189" y="2174815"/>
                </a:cubicBezTo>
                <a:cubicBezTo>
                  <a:pt x="5506752" y="2335270"/>
                  <a:pt x="5470628" y="2553628"/>
                  <a:pt x="5482189" y="2656539"/>
                </a:cubicBezTo>
                <a:cubicBezTo>
                  <a:pt x="5493750" y="2759450"/>
                  <a:pt x="5463899" y="2941287"/>
                  <a:pt x="5482189" y="3138262"/>
                </a:cubicBezTo>
                <a:cubicBezTo>
                  <a:pt x="5500479" y="3335237"/>
                  <a:pt x="5420800" y="3485603"/>
                  <a:pt x="5482189" y="3698406"/>
                </a:cubicBezTo>
                <a:cubicBezTo>
                  <a:pt x="5543578" y="3911209"/>
                  <a:pt x="5458834" y="4074166"/>
                  <a:pt x="5482189" y="4336970"/>
                </a:cubicBezTo>
                <a:cubicBezTo>
                  <a:pt x="5505544" y="4599774"/>
                  <a:pt x="5478814" y="4709715"/>
                  <a:pt x="5482189" y="4975534"/>
                </a:cubicBezTo>
                <a:cubicBezTo>
                  <a:pt x="5485564" y="5241353"/>
                  <a:pt x="5421116" y="5436484"/>
                  <a:pt x="5482189" y="5614098"/>
                </a:cubicBezTo>
                <a:cubicBezTo>
                  <a:pt x="5543262" y="5791712"/>
                  <a:pt x="5480357" y="5928211"/>
                  <a:pt x="5482189" y="6017401"/>
                </a:cubicBezTo>
                <a:cubicBezTo>
                  <a:pt x="5484021" y="6106591"/>
                  <a:pt x="5457806" y="6387173"/>
                  <a:pt x="5482189" y="6734385"/>
                </a:cubicBezTo>
                <a:cubicBezTo>
                  <a:pt x="5506572" y="7081597"/>
                  <a:pt x="5447944" y="7108505"/>
                  <a:pt x="5482189" y="7372949"/>
                </a:cubicBezTo>
                <a:cubicBezTo>
                  <a:pt x="5516434" y="7637393"/>
                  <a:pt x="5475667" y="7688042"/>
                  <a:pt x="5482189" y="7776252"/>
                </a:cubicBezTo>
                <a:cubicBezTo>
                  <a:pt x="5488711" y="7864462"/>
                  <a:pt x="5461264" y="8120879"/>
                  <a:pt x="5482189" y="8336396"/>
                </a:cubicBezTo>
                <a:cubicBezTo>
                  <a:pt x="5516756" y="8552954"/>
                  <a:pt x="5234456" y="8897088"/>
                  <a:pt x="4987805" y="8830780"/>
                </a:cubicBezTo>
                <a:cubicBezTo>
                  <a:pt x="4808527" y="8889359"/>
                  <a:pt x="4595032" y="8758472"/>
                  <a:pt x="4381193" y="8830780"/>
                </a:cubicBezTo>
                <a:cubicBezTo>
                  <a:pt x="4167354" y="8903088"/>
                  <a:pt x="4160915" y="8813459"/>
                  <a:pt x="3954318" y="8830780"/>
                </a:cubicBezTo>
                <a:cubicBezTo>
                  <a:pt x="3747721" y="8848101"/>
                  <a:pt x="3621487" y="8806799"/>
                  <a:pt x="3392641" y="8830780"/>
                </a:cubicBezTo>
                <a:cubicBezTo>
                  <a:pt x="3163795" y="8854761"/>
                  <a:pt x="3095610" y="8797518"/>
                  <a:pt x="2875897" y="8830780"/>
                </a:cubicBezTo>
                <a:cubicBezTo>
                  <a:pt x="2656184" y="8864042"/>
                  <a:pt x="2559109" y="8797768"/>
                  <a:pt x="2269285" y="8830780"/>
                </a:cubicBezTo>
                <a:cubicBezTo>
                  <a:pt x="1979461" y="8863792"/>
                  <a:pt x="1916800" y="8811267"/>
                  <a:pt x="1797476" y="8830780"/>
                </a:cubicBezTo>
                <a:cubicBezTo>
                  <a:pt x="1678152" y="8850293"/>
                  <a:pt x="1507503" y="8798329"/>
                  <a:pt x="1280733" y="8830780"/>
                </a:cubicBezTo>
                <a:cubicBezTo>
                  <a:pt x="1053963" y="8863231"/>
                  <a:pt x="843958" y="8787182"/>
                  <a:pt x="494384" y="8830780"/>
                </a:cubicBezTo>
                <a:cubicBezTo>
                  <a:pt x="200607" y="8852244"/>
                  <a:pt x="14956" y="8595117"/>
                  <a:pt x="0" y="8336396"/>
                </a:cubicBezTo>
                <a:cubicBezTo>
                  <a:pt x="-55714" y="8182995"/>
                  <a:pt x="2651" y="8014916"/>
                  <a:pt x="0" y="7854672"/>
                </a:cubicBezTo>
                <a:cubicBezTo>
                  <a:pt x="-2651" y="7694428"/>
                  <a:pt x="14700" y="7345940"/>
                  <a:pt x="0" y="7137688"/>
                </a:cubicBezTo>
                <a:cubicBezTo>
                  <a:pt x="-14700" y="6929436"/>
                  <a:pt x="32174" y="6774074"/>
                  <a:pt x="0" y="6577545"/>
                </a:cubicBezTo>
                <a:cubicBezTo>
                  <a:pt x="-32174" y="6381016"/>
                  <a:pt x="1186" y="6387542"/>
                  <a:pt x="0" y="6252661"/>
                </a:cubicBezTo>
                <a:cubicBezTo>
                  <a:pt x="-1186" y="6117780"/>
                  <a:pt x="57019" y="5887545"/>
                  <a:pt x="0" y="5770938"/>
                </a:cubicBezTo>
                <a:cubicBezTo>
                  <a:pt x="-57019" y="5654331"/>
                  <a:pt x="45166" y="5567102"/>
                  <a:pt x="0" y="5367634"/>
                </a:cubicBezTo>
                <a:cubicBezTo>
                  <a:pt x="-45166" y="5168166"/>
                  <a:pt x="43386" y="5135636"/>
                  <a:pt x="0" y="4964331"/>
                </a:cubicBezTo>
                <a:cubicBezTo>
                  <a:pt x="-43386" y="4793026"/>
                  <a:pt x="7026" y="4801195"/>
                  <a:pt x="0" y="4639447"/>
                </a:cubicBezTo>
                <a:cubicBezTo>
                  <a:pt x="-7026" y="4477699"/>
                  <a:pt x="42706" y="4197660"/>
                  <a:pt x="0" y="3922464"/>
                </a:cubicBezTo>
                <a:cubicBezTo>
                  <a:pt x="-42706" y="3647268"/>
                  <a:pt x="15101" y="3635423"/>
                  <a:pt x="0" y="3440740"/>
                </a:cubicBezTo>
                <a:cubicBezTo>
                  <a:pt x="-15101" y="3246057"/>
                  <a:pt x="13135" y="3183302"/>
                  <a:pt x="0" y="3115857"/>
                </a:cubicBezTo>
                <a:cubicBezTo>
                  <a:pt x="-13135" y="3048412"/>
                  <a:pt x="70061" y="2716882"/>
                  <a:pt x="0" y="2477293"/>
                </a:cubicBezTo>
                <a:cubicBezTo>
                  <a:pt x="-70061" y="2237704"/>
                  <a:pt x="43312" y="2109897"/>
                  <a:pt x="0" y="1838729"/>
                </a:cubicBezTo>
                <a:cubicBezTo>
                  <a:pt x="-43312" y="1567561"/>
                  <a:pt x="21830" y="1498919"/>
                  <a:pt x="0" y="1200165"/>
                </a:cubicBezTo>
                <a:cubicBezTo>
                  <a:pt x="-21830" y="901411"/>
                  <a:pt x="12799" y="788965"/>
                  <a:pt x="0" y="494384"/>
                </a:cubicBezTo>
                <a:close/>
              </a:path>
              <a:path w="5482189" h="8830780" stroke="0" extrusionOk="0">
                <a:moveTo>
                  <a:pt x="0" y="494384"/>
                </a:moveTo>
                <a:cubicBezTo>
                  <a:pt x="24538" y="271281"/>
                  <a:pt x="165292" y="-54967"/>
                  <a:pt x="494384" y="0"/>
                </a:cubicBezTo>
                <a:cubicBezTo>
                  <a:pt x="721965" y="-36501"/>
                  <a:pt x="851246" y="1457"/>
                  <a:pt x="966193" y="0"/>
                </a:cubicBezTo>
                <a:cubicBezTo>
                  <a:pt x="1081140" y="-1457"/>
                  <a:pt x="1203350" y="30718"/>
                  <a:pt x="1393068" y="0"/>
                </a:cubicBezTo>
                <a:cubicBezTo>
                  <a:pt x="1582787" y="-30718"/>
                  <a:pt x="1696907" y="47121"/>
                  <a:pt x="1999680" y="0"/>
                </a:cubicBezTo>
                <a:cubicBezTo>
                  <a:pt x="2302453" y="-47121"/>
                  <a:pt x="2345057" y="42919"/>
                  <a:pt x="2516423" y="0"/>
                </a:cubicBezTo>
                <a:cubicBezTo>
                  <a:pt x="2687789" y="-42919"/>
                  <a:pt x="2928970" y="45561"/>
                  <a:pt x="3033167" y="0"/>
                </a:cubicBezTo>
                <a:cubicBezTo>
                  <a:pt x="3137364" y="-45561"/>
                  <a:pt x="3345424" y="50273"/>
                  <a:pt x="3549910" y="0"/>
                </a:cubicBezTo>
                <a:cubicBezTo>
                  <a:pt x="3754396" y="-50273"/>
                  <a:pt x="4019351" y="14586"/>
                  <a:pt x="4201456" y="0"/>
                </a:cubicBezTo>
                <a:cubicBezTo>
                  <a:pt x="4383561" y="-14586"/>
                  <a:pt x="4761099" y="92831"/>
                  <a:pt x="4987805" y="0"/>
                </a:cubicBezTo>
                <a:cubicBezTo>
                  <a:pt x="5199915" y="37616"/>
                  <a:pt x="5439078" y="245888"/>
                  <a:pt x="5482189" y="494384"/>
                </a:cubicBezTo>
                <a:cubicBezTo>
                  <a:pt x="5559472" y="849152"/>
                  <a:pt x="5401112" y="1041087"/>
                  <a:pt x="5482189" y="1211368"/>
                </a:cubicBezTo>
                <a:cubicBezTo>
                  <a:pt x="5563266" y="1381649"/>
                  <a:pt x="5434328" y="1526231"/>
                  <a:pt x="5482189" y="1771512"/>
                </a:cubicBezTo>
                <a:cubicBezTo>
                  <a:pt x="5530050" y="2016793"/>
                  <a:pt x="5427740" y="2124619"/>
                  <a:pt x="5482189" y="2410076"/>
                </a:cubicBezTo>
                <a:cubicBezTo>
                  <a:pt x="5536638" y="2695533"/>
                  <a:pt x="5454159" y="2800929"/>
                  <a:pt x="5482189" y="3048639"/>
                </a:cubicBezTo>
                <a:cubicBezTo>
                  <a:pt x="5510219" y="3296349"/>
                  <a:pt x="5454910" y="3251908"/>
                  <a:pt x="5482189" y="3451943"/>
                </a:cubicBezTo>
                <a:cubicBezTo>
                  <a:pt x="5509468" y="3651978"/>
                  <a:pt x="5471261" y="3765517"/>
                  <a:pt x="5482189" y="3933666"/>
                </a:cubicBezTo>
                <a:cubicBezTo>
                  <a:pt x="5493117" y="4101815"/>
                  <a:pt x="5473035" y="4304006"/>
                  <a:pt x="5482189" y="4493810"/>
                </a:cubicBezTo>
                <a:cubicBezTo>
                  <a:pt x="5491343" y="4683614"/>
                  <a:pt x="5435138" y="4787911"/>
                  <a:pt x="5482189" y="4975534"/>
                </a:cubicBezTo>
                <a:cubicBezTo>
                  <a:pt x="5529240" y="5163157"/>
                  <a:pt x="5461463" y="5139830"/>
                  <a:pt x="5482189" y="5300417"/>
                </a:cubicBezTo>
                <a:cubicBezTo>
                  <a:pt x="5502915" y="5461004"/>
                  <a:pt x="5453838" y="5572320"/>
                  <a:pt x="5482189" y="5703721"/>
                </a:cubicBezTo>
                <a:cubicBezTo>
                  <a:pt x="5510540" y="5835122"/>
                  <a:pt x="5418515" y="6005818"/>
                  <a:pt x="5482189" y="6263864"/>
                </a:cubicBezTo>
                <a:cubicBezTo>
                  <a:pt x="5545863" y="6521910"/>
                  <a:pt x="5454960" y="6434313"/>
                  <a:pt x="5482189" y="6588748"/>
                </a:cubicBezTo>
                <a:cubicBezTo>
                  <a:pt x="5509418" y="6743183"/>
                  <a:pt x="5453624" y="6795587"/>
                  <a:pt x="5482189" y="6913631"/>
                </a:cubicBezTo>
                <a:cubicBezTo>
                  <a:pt x="5510754" y="7031675"/>
                  <a:pt x="5432397" y="7299605"/>
                  <a:pt x="5482189" y="7473775"/>
                </a:cubicBezTo>
                <a:cubicBezTo>
                  <a:pt x="5531981" y="7647945"/>
                  <a:pt x="5470442" y="7664327"/>
                  <a:pt x="5482189" y="7798658"/>
                </a:cubicBezTo>
                <a:cubicBezTo>
                  <a:pt x="5493936" y="7932989"/>
                  <a:pt x="5446524" y="8122180"/>
                  <a:pt x="5482189" y="8336396"/>
                </a:cubicBezTo>
                <a:cubicBezTo>
                  <a:pt x="5470297" y="8656017"/>
                  <a:pt x="5227298" y="8793433"/>
                  <a:pt x="4987805" y="8830780"/>
                </a:cubicBezTo>
                <a:cubicBezTo>
                  <a:pt x="4688376" y="8854860"/>
                  <a:pt x="4563518" y="8761721"/>
                  <a:pt x="4336259" y="8830780"/>
                </a:cubicBezTo>
                <a:cubicBezTo>
                  <a:pt x="4109000" y="8899839"/>
                  <a:pt x="3885975" y="8813649"/>
                  <a:pt x="3684713" y="8830780"/>
                </a:cubicBezTo>
                <a:cubicBezTo>
                  <a:pt x="3483451" y="8847911"/>
                  <a:pt x="3375905" y="8815397"/>
                  <a:pt x="3078101" y="8830780"/>
                </a:cubicBezTo>
                <a:cubicBezTo>
                  <a:pt x="2780297" y="8846163"/>
                  <a:pt x="2655689" y="8792725"/>
                  <a:pt x="2471489" y="8830780"/>
                </a:cubicBezTo>
                <a:cubicBezTo>
                  <a:pt x="2287289" y="8868835"/>
                  <a:pt x="2176181" y="8789038"/>
                  <a:pt x="2044614" y="8830780"/>
                </a:cubicBezTo>
                <a:cubicBezTo>
                  <a:pt x="1913048" y="8872522"/>
                  <a:pt x="1752285" y="8814837"/>
                  <a:pt x="1572805" y="8830780"/>
                </a:cubicBezTo>
                <a:cubicBezTo>
                  <a:pt x="1393325" y="8846723"/>
                  <a:pt x="999473" y="8764800"/>
                  <a:pt x="494384" y="8830780"/>
                </a:cubicBezTo>
                <a:cubicBezTo>
                  <a:pt x="271521" y="8820289"/>
                  <a:pt x="-52395" y="8561740"/>
                  <a:pt x="0" y="8336396"/>
                </a:cubicBezTo>
                <a:cubicBezTo>
                  <a:pt x="-3381" y="8182154"/>
                  <a:pt x="51610" y="8049265"/>
                  <a:pt x="0" y="7854672"/>
                </a:cubicBezTo>
                <a:cubicBezTo>
                  <a:pt x="-51610" y="7660079"/>
                  <a:pt x="48262" y="7596758"/>
                  <a:pt x="0" y="7451369"/>
                </a:cubicBezTo>
                <a:cubicBezTo>
                  <a:pt x="-48262" y="7305980"/>
                  <a:pt x="27043" y="7272574"/>
                  <a:pt x="0" y="7126486"/>
                </a:cubicBezTo>
                <a:cubicBezTo>
                  <a:pt x="-27043" y="6980398"/>
                  <a:pt x="32067" y="6915303"/>
                  <a:pt x="0" y="6723182"/>
                </a:cubicBezTo>
                <a:cubicBezTo>
                  <a:pt x="-32067" y="6531061"/>
                  <a:pt x="11724" y="6294850"/>
                  <a:pt x="0" y="6084618"/>
                </a:cubicBezTo>
                <a:cubicBezTo>
                  <a:pt x="-11724" y="5874386"/>
                  <a:pt x="37123" y="5583999"/>
                  <a:pt x="0" y="5446054"/>
                </a:cubicBezTo>
                <a:cubicBezTo>
                  <a:pt x="-37123" y="5308109"/>
                  <a:pt x="29680" y="5210558"/>
                  <a:pt x="0" y="5121171"/>
                </a:cubicBezTo>
                <a:cubicBezTo>
                  <a:pt x="-29680" y="5031784"/>
                  <a:pt x="62925" y="4772258"/>
                  <a:pt x="0" y="4482607"/>
                </a:cubicBezTo>
                <a:cubicBezTo>
                  <a:pt x="-62925" y="4192956"/>
                  <a:pt x="44336" y="4009482"/>
                  <a:pt x="0" y="3844043"/>
                </a:cubicBezTo>
                <a:cubicBezTo>
                  <a:pt x="-44336" y="3678604"/>
                  <a:pt x="39702" y="3556692"/>
                  <a:pt x="0" y="3283900"/>
                </a:cubicBezTo>
                <a:cubicBezTo>
                  <a:pt x="-39702" y="3011108"/>
                  <a:pt x="5995" y="2904373"/>
                  <a:pt x="0" y="2802176"/>
                </a:cubicBezTo>
                <a:cubicBezTo>
                  <a:pt x="-5995" y="2699979"/>
                  <a:pt x="31750" y="2554697"/>
                  <a:pt x="0" y="2477293"/>
                </a:cubicBezTo>
                <a:cubicBezTo>
                  <a:pt x="-31750" y="2399889"/>
                  <a:pt x="1700" y="2277528"/>
                  <a:pt x="0" y="2152409"/>
                </a:cubicBezTo>
                <a:cubicBezTo>
                  <a:pt x="-1700" y="2027290"/>
                  <a:pt x="13369" y="1741785"/>
                  <a:pt x="0" y="1592266"/>
                </a:cubicBezTo>
                <a:cubicBezTo>
                  <a:pt x="-13369" y="1442747"/>
                  <a:pt x="14159" y="926604"/>
                  <a:pt x="0" y="49438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 rot="16200000">
            <a:off x="-1716514" y="4298734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30D165-C09C-B614-0C93-72E62D819A1A}"/>
              </a:ext>
            </a:extLst>
          </p:cNvPr>
          <p:cNvSpPr/>
          <p:nvPr/>
        </p:nvSpPr>
        <p:spPr>
          <a:xfrm>
            <a:off x="2127600" y="5502729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04B19E3-04AC-09D1-3541-B41C3D9B1F92}"/>
              </a:ext>
            </a:extLst>
          </p:cNvPr>
          <p:cNvSpPr/>
          <p:nvPr/>
        </p:nvSpPr>
        <p:spPr>
          <a:xfrm>
            <a:off x="2127600" y="1423401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4701021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" name="Picture 3" descr="K:\CEIP Compartido\Pictos para clase\Usados\PEGAMENTO.png">
            <a:extLst>
              <a:ext uri="{FF2B5EF4-FFF2-40B4-BE49-F238E27FC236}">
                <a16:creationId xmlns:a16="http://schemas.microsoft.com/office/drawing/2014/main" id="{D29417A1-F9EB-BAAD-F6D5-CC103C4C6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71" y="332128"/>
            <a:ext cx="2405915" cy="240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9" name="Picture 14">
            <a:extLst>
              <a:ext uri="{FF2B5EF4-FFF2-40B4-BE49-F238E27FC236}">
                <a16:creationId xmlns:a16="http://schemas.microsoft.com/office/drawing/2014/main" id="{3E1C69B6-A3D0-8698-49E3-D61E06890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29" y="3554178"/>
            <a:ext cx="2868472" cy="286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1" name="Picture 16" descr="Regla Colorida En El Fondo Blanco Imagen de archivo - Imagen de verde,  fuente: 122195973">
            <a:extLst>
              <a:ext uri="{FF2B5EF4-FFF2-40B4-BE49-F238E27FC236}">
                <a16:creationId xmlns:a16="http://schemas.microsoft.com/office/drawing/2014/main" id="{94BC8CC0-3DFF-12EA-9C7C-DA8EEB9F6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6211">
            <a:off x="3191286" y="4324370"/>
            <a:ext cx="3528056" cy="117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74583A5E-E69C-FD87-5429-847D597D25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885011" y="6715499"/>
            <a:ext cx="1902551" cy="276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5" name="Picture 8" descr="Composición de libros con libro abierto Foto gratis">
            <a:extLst>
              <a:ext uri="{FF2B5EF4-FFF2-40B4-BE49-F238E27FC236}">
                <a16:creationId xmlns:a16="http://schemas.microsoft.com/office/drawing/2014/main" id="{9A05DCDB-00D8-CD7C-54C3-0CFEA9FD3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99" y="7197010"/>
            <a:ext cx="2913513" cy="194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3774435-2670-F46A-A21D-D3B3C840F0BD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7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C74EE2FD-9688-4B39-4B08-D6FB10F4CD82}"/>
              </a:ext>
            </a:extLst>
          </p:cNvPr>
          <p:cNvGrpSpPr/>
          <p:nvPr/>
        </p:nvGrpSpPr>
        <p:grpSpPr>
          <a:xfrm>
            <a:off x="4493794" y="309090"/>
            <a:ext cx="1110419" cy="2733738"/>
            <a:chOff x="4493794" y="309090"/>
            <a:chExt cx="1110419" cy="2733738"/>
          </a:xfrm>
        </p:grpSpPr>
        <p:pic>
          <p:nvPicPr>
            <p:cNvPr id="7" name="Picture 12" descr="Pegamento pritt en barra 22 gr uso escolar | 84155870 |">
              <a:extLst>
                <a:ext uri="{FF2B5EF4-FFF2-40B4-BE49-F238E27FC236}">
                  <a16:creationId xmlns:a16="http://schemas.microsoft.com/office/drawing/2014/main" id="{9AFAA8B0-CF6A-55B8-2670-FBDC96902B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42" r="31565"/>
            <a:stretch/>
          </p:blipFill>
          <p:spPr bwMode="auto">
            <a:xfrm>
              <a:off x="4493794" y="309090"/>
              <a:ext cx="1108909" cy="2733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2" descr="Pegamento pritt en barra 22 gr uso escolar | 84155870 |">
              <a:extLst>
                <a:ext uri="{FF2B5EF4-FFF2-40B4-BE49-F238E27FC236}">
                  <a16:creationId xmlns:a16="http://schemas.microsoft.com/office/drawing/2014/main" id="{7FF675DE-15C6-9057-7EFF-2989E99F14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42" t="17820" r="31565" b="72870"/>
            <a:stretch/>
          </p:blipFill>
          <p:spPr bwMode="auto">
            <a:xfrm>
              <a:off x="4495304" y="1584584"/>
              <a:ext cx="1108909" cy="691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Flecha: cheurón 2">
              <a:extLst>
                <a:ext uri="{FF2B5EF4-FFF2-40B4-BE49-F238E27FC236}">
                  <a16:creationId xmlns:a16="http://schemas.microsoft.com/office/drawing/2014/main" id="{4BDBABAC-6D28-4477-7D56-CA9590CDF111}"/>
                </a:ext>
              </a:extLst>
            </p:cNvPr>
            <p:cNvSpPr/>
            <p:nvPr/>
          </p:nvSpPr>
          <p:spPr>
            <a:xfrm rot="16032637">
              <a:off x="4816124" y="1090567"/>
              <a:ext cx="539462" cy="520977"/>
            </a:xfrm>
            <a:prstGeom prst="chevron">
              <a:avLst>
                <a:gd name="adj" fmla="val 26933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4836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2" name="Picture 7" descr="K:\CEIP Compartido\Pictos para clase\Usados\lapiz.png">
            <a:extLst>
              <a:ext uri="{FF2B5EF4-FFF2-40B4-BE49-F238E27FC236}">
                <a16:creationId xmlns:a16="http://schemas.microsoft.com/office/drawing/2014/main" id="{C632D427-E30D-33FD-CD97-12D1D12F3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41" y="168155"/>
            <a:ext cx="2929976" cy="292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Lápiz grafito NORIS Nº 2, caja 12 unidades">
            <a:extLst>
              <a:ext uri="{FF2B5EF4-FFF2-40B4-BE49-F238E27FC236}">
                <a16:creationId xmlns:a16="http://schemas.microsoft.com/office/drawing/2014/main" id="{110C3BA6-D725-3DAF-4447-FA4854BF0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602" y="168155"/>
            <a:ext cx="2551357" cy="271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A4AD46B4-6D91-29D5-358B-311C254B7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73" y="3482788"/>
            <a:ext cx="2542690" cy="254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BAFCF176-BB53-59E3-A9C7-E9C05A3F3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0" y="6829166"/>
            <a:ext cx="2781540" cy="27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Silla escolar alta calidad | Mobiliario escolar">
            <a:extLst>
              <a:ext uri="{FF2B5EF4-FFF2-40B4-BE49-F238E27FC236}">
                <a16:creationId xmlns:a16="http://schemas.microsoft.com/office/drawing/2014/main" id="{8EB04451-9CCB-BC4B-0998-8961B61FE0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10810" r="19871" b="11592"/>
          <a:stretch/>
        </p:blipFill>
        <p:spPr bwMode="auto">
          <a:xfrm>
            <a:off x="3925915" y="6743951"/>
            <a:ext cx="2149394" cy="272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1D31F44-D114-B2E5-AEF3-B24F451749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50167">
            <a:off x="3296734" y="3243344"/>
            <a:ext cx="3346994" cy="3334801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B213758F-788A-5C54-97D4-BDB689FA6B2C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652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FCA59F-2424-3000-1F06-EB35BA7EF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42" y="103143"/>
            <a:ext cx="2719331" cy="271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42">
            <a:extLst>
              <a:ext uri="{FF2B5EF4-FFF2-40B4-BE49-F238E27FC236}">
                <a16:creationId xmlns:a16="http://schemas.microsoft.com/office/drawing/2014/main" id="{27AC0EE5-521A-EF48-EEEF-ACA752721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0" t="22780" r="13901" b="50000"/>
          <a:stretch>
            <a:fillRect/>
          </a:stretch>
        </p:blipFill>
        <p:spPr bwMode="auto">
          <a:xfrm>
            <a:off x="3595487" y="906768"/>
            <a:ext cx="3021423" cy="14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K:\CEIP Compartido\Pictos para clase\Usados\pinturas.png">
            <a:extLst>
              <a:ext uri="{FF2B5EF4-FFF2-40B4-BE49-F238E27FC236}">
                <a16:creationId xmlns:a16="http://schemas.microsoft.com/office/drawing/2014/main" id="{BE83D439-0A72-54C3-968A-56A8BA5E7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21" y="3620166"/>
            <a:ext cx="2665667" cy="26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470499C-0911-4384-CCE1-0CB20AD1D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191827">
            <a:off x="3740553" y="3745789"/>
            <a:ext cx="2489866" cy="2271548"/>
          </a:xfrm>
          <a:prstGeom prst="rect">
            <a:avLst/>
          </a:prstGeom>
        </p:spPr>
      </p:pic>
      <p:pic>
        <p:nvPicPr>
          <p:cNvPr id="13" name="Picture 18">
            <a:extLst>
              <a:ext uri="{FF2B5EF4-FFF2-40B4-BE49-F238E27FC236}">
                <a16:creationId xmlns:a16="http://schemas.microsoft.com/office/drawing/2014/main" id="{0358C7FA-D729-B67E-D0CD-0A0AF1299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21" y="6835264"/>
            <a:ext cx="2490884" cy="249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0884F1F-E8BF-E5E1-F0DA-F73871AED8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865838" y="6919677"/>
            <a:ext cx="2442143" cy="238225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EDA6A05-8355-A1CE-7763-F3DA8777B94C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3183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72C6827-4EEB-22EA-5867-85177803F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910" y="197618"/>
            <a:ext cx="2694666" cy="29751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D8CE11-D770-6F52-C281-ACECCB3CC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78" y="3437448"/>
            <a:ext cx="2888230" cy="28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3F40D4E3-327B-047C-D908-3EB9B85B0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93" y="197618"/>
            <a:ext cx="2845607" cy="284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Estuche escolar para lápices Tage">
            <a:extLst>
              <a:ext uri="{FF2B5EF4-FFF2-40B4-BE49-F238E27FC236}">
                <a16:creationId xmlns:a16="http://schemas.microsoft.com/office/drawing/2014/main" id="{D8DA3AA3-505E-CA72-70D7-6AEFAD38D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3" b="27732"/>
          <a:stretch/>
        </p:blipFill>
        <p:spPr bwMode="auto">
          <a:xfrm>
            <a:off x="3752851" y="7363310"/>
            <a:ext cx="2736645" cy="126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3E8927B-87E3-4D14-2E02-7B470FBCAB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322" y="7243164"/>
            <a:ext cx="3198617" cy="150362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72D84C3-8B0A-A79F-1CF2-D841A2131441}"/>
              </a:ext>
            </a:extLst>
          </p:cNvPr>
          <p:cNvSpPr/>
          <p:nvPr/>
        </p:nvSpPr>
        <p:spPr>
          <a:xfrm>
            <a:off x="4203398" y="3972159"/>
            <a:ext cx="635302" cy="438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D337A13-46A7-7E74-5E51-D83D5F2047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6486" y="3454213"/>
            <a:ext cx="2200847" cy="287146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C347E0A-7FFB-190C-1E36-4925CF7CA52C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8883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" name="Picture 4" descr="Sacapuntas #Soyvisual">
            <a:extLst>
              <a:ext uri="{FF2B5EF4-FFF2-40B4-BE49-F238E27FC236}">
                <a16:creationId xmlns:a16="http://schemas.microsoft.com/office/drawing/2014/main" id="{0B48D093-4C31-F768-3826-E4209AE21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306" y="6928174"/>
            <a:ext cx="2055208" cy="205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951BF5F-B092-6807-B930-27F39C0A2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890" y="6928174"/>
            <a:ext cx="2284149" cy="2284149"/>
          </a:xfrm>
          <a:prstGeom prst="rect">
            <a:avLst/>
          </a:prstGeom>
        </p:spPr>
      </p:pic>
      <p:pic>
        <p:nvPicPr>
          <p:cNvPr id="9" name="Picture 10" descr="Pupitre Escolar – Un mundo para la EDUCACIÓN">
            <a:extLst>
              <a:ext uri="{FF2B5EF4-FFF2-40B4-BE49-F238E27FC236}">
                <a16:creationId xmlns:a16="http://schemas.microsoft.com/office/drawing/2014/main" id="{84D3071A-B48C-E365-8DFD-8091D6AB4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975" y="3464069"/>
            <a:ext cx="2657675" cy="270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EBFEAACD-A5C4-7A11-1A2F-AB65622B2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13" y="3594955"/>
            <a:ext cx="2439590" cy="24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oma de borrar MILAN 430">
            <a:extLst>
              <a:ext uri="{FF2B5EF4-FFF2-40B4-BE49-F238E27FC236}">
                <a16:creationId xmlns:a16="http://schemas.microsoft.com/office/drawing/2014/main" id="{44A4D632-6963-F67B-5453-5ED731B30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37" y="213845"/>
            <a:ext cx="2760020" cy="276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Goma de borrar MILAN 430">
            <a:extLst>
              <a:ext uri="{FF2B5EF4-FFF2-40B4-BE49-F238E27FC236}">
                <a16:creationId xmlns:a16="http://schemas.microsoft.com/office/drawing/2014/main" id="{4908B27B-3C45-F34A-1960-F79D4D14B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19" y="253133"/>
            <a:ext cx="2760020" cy="276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9C99C22-EAE2-4F47-118F-8EE05778DF24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7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3102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E9622BC-BA63-DDD6-9669-27B56FEE7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79" y="118792"/>
            <a:ext cx="3072650" cy="3218967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9320C2E-09AA-1769-444C-0359746527D0}"/>
              </a:ext>
            </a:extLst>
          </p:cNvPr>
          <p:cNvSpPr/>
          <p:nvPr/>
        </p:nvSpPr>
        <p:spPr>
          <a:xfrm>
            <a:off x="3593456" y="120707"/>
            <a:ext cx="3060000" cy="306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tx1"/>
                </a:solidFill>
              </a:rPr>
              <a:t>TEXTO</a:t>
            </a:r>
          </a:p>
        </p:txBody>
      </p:sp>
      <p:pic>
        <p:nvPicPr>
          <p:cNvPr id="19" name="Picture 4" descr="TIZA BLANCA">
            <a:extLst>
              <a:ext uri="{FF2B5EF4-FFF2-40B4-BE49-F238E27FC236}">
                <a16:creationId xmlns:a16="http://schemas.microsoft.com/office/drawing/2014/main" id="{65DBB2D3-454C-9D5B-3672-DE454FCE5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973" y="207982"/>
            <a:ext cx="3247280" cy="324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9C3E77D0-5817-3696-71FB-3A7A3B5EE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70" y="3390740"/>
            <a:ext cx="3060000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278A209-6763-E94C-B6DE-10C20C9E80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3694857" y="3666634"/>
            <a:ext cx="2784105" cy="2784105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7F01BA58-0907-8CA2-03DE-B7008E77D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40" y="6550706"/>
            <a:ext cx="2912489" cy="291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671F52DD-2661-8D56-AB8F-5D933FEDE2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6910" y="6596083"/>
            <a:ext cx="3206774" cy="320677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B2AFDCE-A4A0-494A-ABA6-24DE2B75CF71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9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</a:t>
            </a:r>
            <a:r>
              <a:rPr lang="es-ES" altLang="es-ES" sz="900" i="1" dirty="0">
                <a:solidFill>
                  <a:prstClr val="black"/>
                </a:solidFill>
                <a:latin typeface="Roboto" panose="02000000000000000000" pitchFamily="2" charset="0"/>
              </a:rPr>
              <a:t>Fotografías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y de creación propia.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483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4D8CC45-9033-89EF-28DE-1705A574B633}"/>
              </a:ext>
            </a:extLst>
          </p:cNvPr>
          <p:cNvSpPr/>
          <p:nvPr/>
        </p:nvSpPr>
        <p:spPr>
          <a:xfrm>
            <a:off x="1879103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PULL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JERSEY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BÂTON DE COLLE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pic>
        <p:nvPicPr>
          <p:cNvPr id="35" name="Picture 3" descr="K:\CEIP Compartido\Pictos para clase\Usados\PEGAMENTO.png">
            <a:extLst>
              <a:ext uri="{FF2B5EF4-FFF2-40B4-BE49-F238E27FC236}">
                <a16:creationId xmlns:a16="http://schemas.microsoft.com/office/drawing/2014/main" id="{25C48A49-F0EE-0EF6-AB83-3D376BB6C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049" y="6872329"/>
            <a:ext cx="1232436" cy="12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2" descr="Pegamento pritt en barra 22 gr uso escolar | 84155870 |">
            <a:extLst>
              <a:ext uri="{FF2B5EF4-FFF2-40B4-BE49-F238E27FC236}">
                <a16:creationId xmlns:a16="http://schemas.microsoft.com/office/drawing/2014/main" id="{38DB5598-DB04-2DF7-570F-CE0140E905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2" r="31565"/>
          <a:stretch/>
        </p:blipFill>
        <p:spPr bwMode="auto">
          <a:xfrm>
            <a:off x="2813267" y="1419432"/>
            <a:ext cx="1108909" cy="273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224905F9-1EE6-4696-04C6-5CEF94CDA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590" y="6733711"/>
            <a:ext cx="1509671" cy="150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024EB8D-3938-0773-944A-CD009034D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0481" y="24055"/>
            <a:ext cx="914479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52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5" name="Picture 2" descr="El profesor de matemáticas, una especie en vía de extinción | Compartir  Palabra maestra">
            <a:extLst>
              <a:ext uri="{FF2B5EF4-FFF2-40B4-BE49-F238E27FC236}">
                <a16:creationId xmlns:a16="http://schemas.microsoft.com/office/drawing/2014/main" id="{688E6EC7-4ED5-3A35-112D-5134379CD3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7" r="8317"/>
          <a:stretch/>
        </p:blipFill>
        <p:spPr bwMode="auto">
          <a:xfrm>
            <a:off x="3556910" y="3897023"/>
            <a:ext cx="3076094" cy="201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FB3C9D4-1B9B-EC7D-861F-DDC13882A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70" y="3380746"/>
            <a:ext cx="3526819" cy="35268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E4FB4EB-CC99-8ECF-392C-8AFABD5A92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38" b="18038"/>
          <a:stretch/>
        </p:blipFill>
        <p:spPr>
          <a:xfrm flipH="1">
            <a:off x="3842668" y="732570"/>
            <a:ext cx="2665862" cy="190520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89818861-22A4-F463-DDD3-FDEE331CA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70" y="64040"/>
            <a:ext cx="3005201" cy="300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BFB4D9F-99D6-5351-B077-5598AE642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46" y="6744853"/>
            <a:ext cx="2699101" cy="269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AA03CEF-7225-2DA4-30E5-5F36A74789A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747" b="83715" l="10000" r="90000"/>
                    </a14:imgEffect>
                  </a14:imgLayer>
                </a14:imgProps>
              </a:ext>
            </a:extLst>
          </a:blip>
          <a:srcRect t="8376" b="7914"/>
          <a:stretch/>
        </p:blipFill>
        <p:spPr>
          <a:xfrm>
            <a:off x="3880783" y="6550706"/>
            <a:ext cx="2394200" cy="299476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E2464E4-54B3-E1A2-D337-A71E981DCDD7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9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y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Pxhere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9392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4027C3-75CF-792D-4B2C-611F23E8CCCE}"/>
              </a:ext>
            </a:extLst>
          </p:cNvPr>
          <p:cNvSpPr/>
          <p:nvPr/>
        </p:nvSpPr>
        <p:spPr>
          <a:xfrm>
            <a:off x="271029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5D386D-861F-D4D0-4228-1172413DC0D0}"/>
              </a:ext>
            </a:extLst>
          </p:cNvPr>
          <p:cNvSpPr/>
          <p:nvPr/>
        </p:nvSpPr>
        <p:spPr>
          <a:xfrm>
            <a:off x="3559630" y="10314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3ACC3C3-65D2-67EF-80C7-511402E48D71}"/>
              </a:ext>
            </a:extLst>
          </p:cNvPr>
          <p:cNvSpPr/>
          <p:nvPr/>
        </p:nvSpPr>
        <p:spPr>
          <a:xfrm>
            <a:off x="263108" y="3373348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8509249-F313-3C7E-CFE7-29553303B8B6}"/>
              </a:ext>
            </a:extLst>
          </p:cNvPr>
          <p:cNvSpPr/>
          <p:nvPr/>
        </p:nvSpPr>
        <p:spPr>
          <a:xfrm>
            <a:off x="3559630" y="338074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72A7BAC-3BA7-DE8F-F9BA-E473702C0D99}"/>
              </a:ext>
            </a:extLst>
          </p:cNvPr>
          <p:cNvSpPr/>
          <p:nvPr/>
        </p:nvSpPr>
        <p:spPr>
          <a:xfrm>
            <a:off x="263108" y="6550706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CEC1F4A-6163-57E3-D7B8-0218B68CBB72}"/>
              </a:ext>
            </a:extLst>
          </p:cNvPr>
          <p:cNvSpPr/>
          <p:nvPr/>
        </p:nvSpPr>
        <p:spPr>
          <a:xfrm>
            <a:off x="3556910" y="6554294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1EB9066-B8E0-8B26-B86D-D6A26E7D5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09" y="6737455"/>
            <a:ext cx="2911639" cy="2899559"/>
          </a:xfrm>
          <a:prstGeom prst="rect">
            <a:avLst/>
          </a:prstGeom>
        </p:spPr>
      </p:pic>
      <p:pic>
        <p:nvPicPr>
          <p:cNvPr id="3" name="Picture 2" descr="Ciencia y arte sobre las pizarras de la UMU | La Verdad">
            <a:extLst>
              <a:ext uri="{FF2B5EF4-FFF2-40B4-BE49-F238E27FC236}">
                <a16:creationId xmlns:a16="http://schemas.microsoft.com/office/drawing/2014/main" id="{FBCA1919-5A3E-7F60-E9CC-0A4C7E4472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5"/>
          <a:stretch/>
        </p:blipFill>
        <p:spPr bwMode="auto">
          <a:xfrm>
            <a:off x="3795556" y="6745746"/>
            <a:ext cx="2760085" cy="22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20AA999-2593-1077-6AFA-00147A55E9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96" y="3421822"/>
            <a:ext cx="2870204" cy="287020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7BB291E-3DE4-6404-046D-882ABB88F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067156" y="3517477"/>
            <a:ext cx="2221161" cy="2733737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8B9CB445-F496-57E0-88EB-6CE28F79F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6" y="365371"/>
            <a:ext cx="2535543" cy="253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9F4AAE4-D500-0867-3300-07BFBD15BA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7762" y="635076"/>
            <a:ext cx="2978296" cy="223372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B20110A-7042-0DB2-9590-92B2E4961DD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</a:t>
            </a:r>
            <a:r>
              <a:rPr lang="es-ES" altLang="es-ES" sz="900" i="1" dirty="0">
                <a:solidFill>
                  <a:prstClr val="black"/>
                </a:solidFill>
                <a:latin typeface="Roboto" panose="02000000000000000000" pitchFamily="2" charset="0"/>
              </a:rPr>
              <a:t>Fotografías </a:t>
            </a:r>
            <a:r>
              <a:rPr lang="es-ES" altLang="es-ES" sz="900" i="1" dirty="0" err="1">
                <a:solidFill>
                  <a:prstClr val="black"/>
                </a:solidFill>
                <a:latin typeface="Roboto" panose="02000000000000000000" pitchFamily="2" charset="0"/>
              </a:rPr>
              <a:t>Pxhere</a:t>
            </a:r>
            <a:r>
              <a:rPr lang="es-ES" altLang="es-ES" sz="900" i="1" dirty="0">
                <a:solidFill>
                  <a:prstClr val="black"/>
                </a:solidFill>
                <a:latin typeface="Roboto" panose="02000000000000000000" pitchFamily="2" charset="0"/>
              </a:rPr>
              <a:t> 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8336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3 </a:t>
            </a:r>
            <a:br>
              <a:rPr lang="es-ES" dirty="0"/>
            </a:br>
            <a:r>
              <a:rPr lang="es-ES" dirty="0"/>
              <a:t>¿QUÉ ES?</a:t>
            </a:r>
            <a:br>
              <a:rPr lang="es-ES" dirty="0"/>
            </a:br>
            <a:r>
              <a:rPr lang="es-ES" dirty="0"/>
              <a:t>QU’EST-CE QUE C’EST?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3 ¿QUÉ ES?  Emparejar pictograma grande / pequeño</a:t>
            </a:r>
          </a:p>
          <a:p>
            <a:pPr>
              <a:buFontTx/>
              <a:buChar char="-"/>
            </a:pPr>
            <a:r>
              <a:rPr lang="es-ES" dirty="0"/>
              <a:t> Plastificar plantilla. Colocar velcro.</a:t>
            </a:r>
          </a:p>
          <a:p>
            <a:pPr>
              <a:buFontTx/>
              <a:buChar char="-"/>
            </a:pPr>
            <a:r>
              <a:rPr lang="es-ES" dirty="0"/>
              <a:t>2º. Recortar y plastificar imágenes grandes (anteriores).</a:t>
            </a:r>
          </a:p>
          <a:p>
            <a:pPr>
              <a:buFontTx/>
              <a:buChar char="-"/>
            </a:pPr>
            <a:r>
              <a:rPr lang="es-ES" dirty="0"/>
              <a:t>3º Recortar y plastificar pictogramas pequeños (a continuación) del vocabulario escolar.</a:t>
            </a:r>
          </a:p>
          <a:p>
            <a:pPr marL="0" indent="0">
              <a:buNone/>
            </a:pPr>
            <a:r>
              <a:rPr lang="es-ES" dirty="0"/>
              <a:t> 2 alternativas para el emparejamiento:</a:t>
            </a:r>
          </a:p>
          <a:p>
            <a:pPr lvl="1">
              <a:buFontTx/>
              <a:buChar char="-"/>
            </a:pPr>
            <a:r>
              <a:rPr lang="es-ES" dirty="0"/>
              <a:t>Opción 1: Colocar un pictograma grande, y el alumno/a tiene que escoger el mismo pictograma correspondiente entre varias opciones de vocabulario de colegio</a:t>
            </a:r>
          </a:p>
          <a:p>
            <a:pPr lvl="1">
              <a:buFontTx/>
              <a:buChar char="-"/>
            </a:pPr>
            <a:r>
              <a:rPr lang="es-ES" dirty="0"/>
              <a:t>Opción 2: El alumno tiene que escoger entre varias opciones de pictogramas pequeños, con vocabulario variado (opción correcta de colegio y dos distractores diferenciados en forma/color). Para </a:t>
            </a:r>
            <a:r>
              <a:rPr lang="es-ES" b="1" dirty="0"/>
              <a:t>ello se han creado los distractores </a:t>
            </a:r>
            <a:r>
              <a:rPr lang="es-ES" dirty="0"/>
              <a:t>que se pueden imprimir, recortar y plastificar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Se incluye fotografía de montaje al final.</a:t>
            </a:r>
          </a:p>
        </p:txBody>
      </p:sp>
    </p:spTree>
    <p:extLst>
      <p:ext uri="{BB962C8B-B14F-4D97-AF65-F5344CB8AC3E}">
        <p14:creationId xmlns:p14="http://schemas.microsoft.com/office/powerpoint/2010/main" val="1486860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130D165-C09C-B614-0C93-72E62D819A1A}"/>
              </a:ext>
            </a:extLst>
          </p:cNvPr>
          <p:cNvSpPr/>
          <p:nvPr/>
        </p:nvSpPr>
        <p:spPr>
          <a:xfrm>
            <a:off x="620633" y="1135533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22A8190-AA42-B915-273F-5413CF4CF3BA}"/>
              </a:ext>
            </a:extLst>
          </p:cNvPr>
          <p:cNvSpPr/>
          <p:nvPr/>
        </p:nvSpPr>
        <p:spPr>
          <a:xfrm>
            <a:off x="4218945" y="2394014"/>
            <a:ext cx="1800000" cy="18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0915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E8DD3-2547-0492-A2B7-F1B8EC3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VOCABULARIO COLEGIO (RECORTAR Y PLASTIFICAR)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5A9C74-DF6E-E296-7390-D15B0A41B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641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11BC73E0-769A-7AF0-0E29-D736AEB89686}"/>
              </a:ext>
            </a:extLst>
          </p:cNvPr>
          <p:cNvSpPr/>
          <p:nvPr/>
        </p:nvSpPr>
        <p:spPr>
          <a:xfrm>
            <a:off x="231239" y="8340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BÂTON DE COLLE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pic>
        <p:nvPicPr>
          <p:cNvPr id="6" name="Picture 3" descr="K:\CEIP Compartido\Pictos para clase\Usados\PEGAMENTO.png">
            <a:extLst>
              <a:ext uri="{FF2B5EF4-FFF2-40B4-BE49-F238E27FC236}">
                <a16:creationId xmlns:a16="http://schemas.microsoft.com/office/drawing/2014/main" id="{45A09296-D5B1-C78D-5365-D4EFB9FDD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92" y="389485"/>
            <a:ext cx="1232436" cy="12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8828877-37B9-EF43-6338-66BCD744B548}"/>
              </a:ext>
            </a:extLst>
          </p:cNvPr>
          <p:cNvSpPr/>
          <p:nvPr/>
        </p:nvSpPr>
        <p:spPr>
          <a:xfrm>
            <a:off x="235919" y="203818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RÈGLE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REGLA</a:t>
            </a:r>
          </a:p>
        </p:txBody>
      </p:sp>
      <p:pic>
        <p:nvPicPr>
          <p:cNvPr id="12" name="Picture 14">
            <a:extLst>
              <a:ext uri="{FF2B5EF4-FFF2-40B4-BE49-F238E27FC236}">
                <a16:creationId xmlns:a16="http://schemas.microsoft.com/office/drawing/2014/main" id="{8E021C56-2BFC-6A34-AFB2-8FCA53E72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" y="221818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B17B4EF2-D4D0-6F2E-0574-FC91008D7770}"/>
              </a:ext>
            </a:extLst>
          </p:cNvPr>
          <p:cNvSpPr/>
          <p:nvPr/>
        </p:nvSpPr>
        <p:spPr>
          <a:xfrm>
            <a:off x="233931" y="391433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3DBE3BCC-D20F-AD9E-5443-1DCB97E8ED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762242" y="4187103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E9164803-8DF9-99FB-14E8-96B4C2D509CC}"/>
              </a:ext>
            </a:extLst>
          </p:cNvPr>
          <p:cNvSpPr/>
          <p:nvPr/>
        </p:nvSpPr>
        <p:spPr>
          <a:xfrm>
            <a:off x="225211" y="583702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pic>
        <p:nvPicPr>
          <p:cNvPr id="24" name="Picture 7" descr="K:\CEIP Compartido\Pictos para clase\Usados\lapiz.png">
            <a:extLst>
              <a:ext uri="{FF2B5EF4-FFF2-40B4-BE49-F238E27FC236}">
                <a16:creationId xmlns:a16="http://schemas.microsoft.com/office/drawing/2014/main" id="{D94A72E1-E4D1-9E6E-CD47-D958E668B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11" y="6113021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245B3E32-D5CE-BE96-5DCC-724C5B2B6D67}"/>
              </a:ext>
            </a:extLst>
          </p:cNvPr>
          <p:cNvSpPr/>
          <p:nvPr/>
        </p:nvSpPr>
        <p:spPr>
          <a:xfrm>
            <a:off x="234352" y="786794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69B60667-A2B8-C6DA-0777-EE65922E3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60" y="808088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A751EFAD-D4FB-206F-2742-760ABF38137F}"/>
              </a:ext>
            </a:extLst>
          </p:cNvPr>
          <p:cNvSpPr/>
          <p:nvPr/>
        </p:nvSpPr>
        <p:spPr>
          <a:xfrm>
            <a:off x="2126362" y="8340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B3AFA3-77A7-D02A-0011-CF355D680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23" y="302000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ángulo 33">
            <a:extLst>
              <a:ext uri="{FF2B5EF4-FFF2-40B4-BE49-F238E27FC236}">
                <a16:creationId xmlns:a16="http://schemas.microsoft.com/office/drawing/2014/main" id="{D835EFB4-802C-1A70-E68B-C73CFD6B9011}"/>
              </a:ext>
            </a:extLst>
          </p:cNvPr>
          <p:cNvSpPr/>
          <p:nvPr/>
        </p:nvSpPr>
        <p:spPr>
          <a:xfrm>
            <a:off x="2159107" y="203435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pic>
        <p:nvPicPr>
          <p:cNvPr id="35" name="Picture 4">
            <a:extLst>
              <a:ext uri="{FF2B5EF4-FFF2-40B4-BE49-F238E27FC236}">
                <a16:creationId xmlns:a16="http://schemas.microsoft.com/office/drawing/2014/main" id="{00D85920-620F-47D3-DDCC-C14C86737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140" y="2339385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ángulo 35">
            <a:extLst>
              <a:ext uri="{FF2B5EF4-FFF2-40B4-BE49-F238E27FC236}">
                <a16:creationId xmlns:a16="http://schemas.microsoft.com/office/drawing/2014/main" id="{1B5D9A9B-8CEC-B3C4-CCD7-7F0095824DA0}"/>
              </a:ext>
            </a:extLst>
          </p:cNvPr>
          <p:cNvSpPr/>
          <p:nvPr/>
        </p:nvSpPr>
        <p:spPr>
          <a:xfrm>
            <a:off x="2183512" y="389672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DES CRAYONS DE COULEUR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PINTURAS</a:t>
            </a:r>
          </a:p>
        </p:txBody>
      </p:sp>
      <p:pic>
        <p:nvPicPr>
          <p:cNvPr id="37" name="Picture 11" descr="K:\CEIP Compartido\Pictos para clase\Usados\pinturas.png">
            <a:extLst>
              <a:ext uri="{FF2B5EF4-FFF2-40B4-BE49-F238E27FC236}">
                <a16:creationId xmlns:a16="http://schemas.microsoft.com/office/drawing/2014/main" id="{9E3DF84A-AA62-C035-8FA9-442FBCE15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386" y="4139040"/>
            <a:ext cx="1329808" cy="132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ángulo 37">
            <a:extLst>
              <a:ext uri="{FF2B5EF4-FFF2-40B4-BE49-F238E27FC236}">
                <a16:creationId xmlns:a16="http://schemas.microsoft.com/office/drawing/2014/main" id="{AF5A7B20-7D2E-AD1E-19D5-215D7C2D9833}"/>
              </a:ext>
            </a:extLst>
          </p:cNvPr>
          <p:cNvSpPr/>
          <p:nvPr/>
        </p:nvSpPr>
        <p:spPr>
          <a:xfrm>
            <a:off x="2151014" y="585284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pic>
        <p:nvPicPr>
          <p:cNvPr id="39" name="Picture 18">
            <a:extLst>
              <a:ext uri="{FF2B5EF4-FFF2-40B4-BE49-F238E27FC236}">
                <a16:creationId xmlns:a16="http://schemas.microsoft.com/office/drawing/2014/main" id="{A9C8F21E-0B1F-ECA9-BC48-A7557D23A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041" y="603284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ángulo 39">
            <a:extLst>
              <a:ext uri="{FF2B5EF4-FFF2-40B4-BE49-F238E27FC236}">
                <a16:creationId xmlns:a16="http://schemas.microsoft.com/office/drawing/2014/main" id="{321206A1-66A0-9FB3-0A8D-6702586AE0C6}"/>
              </a:ext>
            </a:extLst>
          </p:cNvPr>
          <p:cNvSpPr/>
          <p:nvPr/>
        </p:nvSpPr>
        <p:spPr>
          <a:xfrm>
            <a:off x="2151014" y="785027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SAC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61975558-1EB9-B99D-F064-F73908B93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098" y="8153429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ángulo 41">
            <a:extLst>
              <a:ext uri="{FF2B5EF4-FFF2-40B4-BE49-F238E27FC236}">
                <a16:creationId xmlns:a16="http://schemas.microsoft.com/office/drawing/2014/main" id="{EEBF34E6-E5CA-73D0-9C02-658D51C12074}"/>
              </a:ext>
            </a:extLst>
          </p:cNvPr>
          <p:cNvSpPr/>
          <p:nvPr/>
        </p:nvSpPr>
        <p:spPr>
          <a:xfrm>
            <a:off x="4154089" y="8842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pic>
        <p:nvPicPr>
          <p:cNvPr id="43" name="Picture 2">
            <a:extLst>
              <a:ext uri="{FF2B5EF4-FFF2-40B4-BE49-F238E27FC236}">
                <a16:creationId xmlns:a16="http://schemas.microsoft.com/office/drawing/2014/main" id="{7F488C79-D112-50AC-4D9D-A0D2E7282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96" y="354935"/>
            <a:ext cx="1266986" cy="12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ángulo 43">
            <a:extLst>
              <a:ext uri="{FF2B5EF4-FFF2-40B4-BE49-F238E27FC236}">
                <a16:creationId xmlns:a16="http://schemas.microsoft.com/office/drawing/2014/main" id="{C27CFC00-5D5D-5A91-65D7-791D8BBE9BE0}"/>
              </a:ext>
            </a:extLst>
          </p:cNvPr>
          <p:cNvSpPr/>
          <p:nvPr/>
        </p:nvSpPr>
        <p:spPr>
          <a:xfrm>
            <a:off x="4129114" y="201196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52AD2B6C-EE90-087B-E7F6-F74BE0ADA7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09114" y="2573502"/>
            <a:ext cx="1440000" cy="676923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3EA4A1BE-6B46-E049-E1F5-85E125BE6990}"/>
              </a:ext>
            </a:extLst>
          </p:cNvPr>
          <p:cNvSpPr/>
          <p:nvPr/>
        </p:nvSpPr>
        <p:spPr>
          <a:xfrm>
            <a:off x="4147336" y="390469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</a:t>
            </a:r>
          </a:p>
        </p:txBody>
      </p:sp>
      <p:pic>
        <p:nvPicPr>
          <p:cNvPr id="47" name="Picture 4" descr="Goma de borrar MILAN 430">
            <a:extLst>
              <a:ext uri="{FF2B5EF4-FFF2-40B4-BE49-F238E27FC236}">
                <a16:creationId xmlns:a16="http://schemas.microsoft.com/office/drawing/2014/main" id="{0D041836-0BC3-405F-7BFB-48AF11D578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4400718" y="4253596"/>
            <a:ext cx="1242261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ángulo 47">
            <a:extLst>
              <a:ext uri="{FF2B5EF4-FFF2-40B4-BE49-F238E27FC236}">
                <a16:creationId xmlns:a16="http://schemas.microsoft.com/office/drawing/2014/main" id="{41936B46-E43F-9CFF-F751-E73E267421A1}"/>
              </a:ext>
            </a:extLst>
          </p:cNvPr>
          <p:cNvSpPr/>
          <p:nvPr/>
        </p:nvSpPr>
        <p:spPr>
          <a:xfrm>
            <a:off x="4156278" y="583902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TABLE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pic>
        <p:nvPicPr>
          <p:cNvPr id="49" name="Picture 4">
            <a:extLst>
              <a:ext uri="{FF2B5EF4-FFF2-40B4-BE49-F238E27FC236}">
                <a16:creationId xmlns:a16="http://schemas.microsoft.com/office/drawing/2014/main" id="{85C3E4EF-0BA4-A56A-44E0-E77DEF1BA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851" y="6127598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ángulo 49">
            <a:extLst>
              <a:ext uri="{FF2B5EF4-FFF2-40B4-BE49-F238E27FC236}">
                <a16:creationId xmlns:a16="http://schemas.microsoft.com/office/drawing/2014/main" id="{BF35AAF5-C8D3-8235-6B1C-60871109C01E}"/>
              </a:ext>
            </a:extLst>
          </p:cNvPr>
          <p:cNvSpPr/>
          <p:nvPr/>
        </p:nvSpPr>
        <p:spPr>
          <a:xfrm>
            <a:off x="4138587" y="786097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TAILLE-CRAYONS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AFILA</a:t>
            </a:r>
          </a:p>
        </p:txBody>
      </p:sp>
      <p:pic>
        <p:nvPicPr>
          <p:cNvPr id="51" name="Picture 2">
            <a:extLst>
              <a:ext uri="{FF2B5EF4-FFF2-40B4-BE49-F238E27FC236}">
                <a16:creationId xmlns:a16="http://schemas.microsoft.com/office/drawing/2014/main" id="{9310F001-EA5F-05A2-A93B-3676185A2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857" y="8125973"/>
            <a:ext cx="12700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6253357E-F829-830C-7F8F-B0C23BE2A738}"/>
              </a:ext>
            </a:extLst>
          </p:cNvPr>
          <p:cNvSpPr txBox="1"/>
          <p:nvPr/>
        </p:nvSpPr>
        <p:spPr>
          <a:xfrm rot="16200000">
            <a:off x="4908764" y="7783009"/>
            <a:ext cx="344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VOCABULARIO DEL COLEGIO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62C454D-103A-25A9-8B0C-1179080E84EE}"/>
              </a:ext>
            </a:extLst>
          </p:cNvPr>
          <p:cNvSpPr txBox="1"/>
          <p:nvPr/>
        </p:nvSpPr>
        <p:spPr>
          <a:xfrm rot="16200000">
            <a:off x="1632654" y="5035232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7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1097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CABDCE4-CA3F-5CD7-A25C-A0DE2A9E284D}"/>
              </a:ext>
            </a:extLst>
          </p:cNvPr>
          <p:cNvSpPr/>
          <p:nvPr/>
        </p:nvSpPr>
        <p:spPr>
          <a:xfrm>
            <a:off x="336085" y="285768"/>
            <a:ext cx="1800000" cy="18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CRAIE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TIZA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3AA1AD2-5108-07E4-48BE-F45472DD5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7" y="594448"/>
            <a:ext cx="1221992" cy="1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A15CD3AD-A1F1-4711-049C-96167DF713FD}"/>
              </a:ext>
            </a:extLst>
          </p:cNvPr>
          <p:cNvSpPr/>
          <p:nvPr/>
        </p:nvSpPr>
        <p:spPr>
          <a:xfrm>
            <a:off x="328359" y="225896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CLASSEUR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ARCHIVADOR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D5926BA6-FD25-6989-CE4F-5F4115FB6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59" y="2258964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0000C351-1C07-14EC-86F1-7B8E3677C3CA}"/>
              </a:ext>
            </a:extLst>
          </p:cNvPr>
          <p:cNvSpPr/>
          <p:nvPr/>
        </p:nvSpPr>
        <p:spPr>
          <a:xfrm>
            <a:off x="322872" y="419856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SCOTCH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CINTA ADHESIVA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BA563326-2624-0AD0-9876-C9542862A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5" y="4369032"/>
            <a:ext cx="1459058" cy="145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4DD649F4-16D7-EBBE-DA54-90492152C7D2}"/>
              </a:ext>
            </a:extLst>
          </p:cNvPr>
          <p:cNvSpPr/>
          <p:nvPr/>
        </p:nvSpPr>
        <p:spPr>
          <a:xfrm>
            <a:off x="320883" y="617605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AGRAFEUSE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5CF5CB50-398B-320D-AC0A-7ABD7440C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5" y="6374210"/>
            <a:ext cx="1403683" cy="14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E21D1305-6237-8193-4DF7-BBAA7A90FEC4}"/>
              </a:ext>
            </a:extLst>
          </p:cNvPr>
          <p:cNvSpPr/>
          <p:nvPr/>
        </p:nvSpPr>
        <p:spPr>
          <a:xfrm>
            <a:off x="317863" y="801159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MAÎTRESSE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PROFESORA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8E8786E8-DC36-C4F6-640C-EC00396FF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863" y="8300905"/>
            <a:ext cx="1510687" cy="151068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8A696F5-95DB-D18C-2599-79DDBC98B16C}"/>
              </a:ext>
            </a:extLst>
          </p:cNvPr>
          <p:cNvSpPr/>
          <p:nvPr/>
        </p:nvSpPr>
        <p:spPr>
          <a:xfrm>
            <a:off x="2355508" y="26229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PROFESSEUR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54734D1-191E-F169-A708-ACE8A91034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7561" y="594448"/>
            <a:ext cx="1467850" cy="1467850"/>
          </a:xfrm>
          <a:prstGeom prst="rect">
            <a:avLst/>
          </a:prstGeom>
        </p:spPr>
      </p:pic>
      <p:sp>
        <p:nvSpPr>
          <p:cNvPr id="34" name="Rectángulo 33">
            <a:extLst>
              <a:ext uri="{FF2B5EF4-FFF2-40B4-BE49-F238E27FC236}">
                <a16:creationId xmlns:a16="http://schemas.microsoft.com/office/drawing/2014/main" id="{03FDDEE2-9ED0-C2B2-809D-8EF1BCE3E062}"/>
              </a:ext>
            </a:extLst>
          </p:cNvPr>
          <p:cNvSpPr/>
          <p:nvPr/>
        </p:nvSpPr>
        <p:spPr>
          <a:xfrm>
            <a:off x="2331257" y="225711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ALUMNO</a:t>
            </a:r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39D57703-37D0-20AF-F520-EDEC372F3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635" y="2419176"/>
            <a:ext cx="1475874" cy="147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ángulo 35">
            <a:extLst>
              <a:ext uri="{FF2B5EF4-FFF2-40B4-BE49-F238E27FC236}">
                <a16:creationId xmlns:a16="http://schemas.microsoft.com/office/drawing/2014/main" id="{8B6064D4-92BF-0698-CFA9-ADA477EC896F}"/>
              </a:ext>
            </a:extLst>
          </p:cNvPr>
          <p:cNvSpPr/>
          <p:nvPr/>
        </p:nvSpPr>
        <p:spPr>
          <a:xfrm>
            <a:off x="2331527" y="425192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ALUMNA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D60905FA-47CD-EE0A-EED4-DF957C8B92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7561" y="4452454"/>
            <a:ext cx="1398948" cy="1398948"/>
          </a:xfrm>
          <a:prstGeom prst="rect">
            <a:avLst/>
          </a:prstGeom>
        </p:spPr>
      </p:pic>
      <p:sp>
        <p:nvSpPr>
          <p:cNvPr id="38" name="Rectángulo 37">
            <a:extLst>
              <a:ext uri="{FF2B5EF4-FFF2-40B4-BE49-F238E27FC236}">
                <a16:creationId xmlns:a16="http://schemas.microsoft.com/office/drawing/2014/main" id="{E233E49F-2912-EAC7-71CA-41BA39F94DAB}"/>
              </a:ext>
            </a:extLst>
          </p:cNvPr>
          <p:cNvSpPr/>
          <p:nvPr/>
        </p:nvSpPr>
        <p:spPr>
          <a:xfrm>
            <a:off x="2350307" y="615022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L’ÉCOLE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EL COLEGIO</a:t>
            </a:r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42EF270E-1FD5-C5A4-6862-3427D48E6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896" y="6355131"/>
            <a:ext cx="1390185" cy="139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1009C6E9-317E-85B0-1F16-354A96001A00}"/>
              </a:ext>
            </a:extLst>
          </p:cNvPr>
          <p:cNvSpPr txBox="1"/>
          <p:nvPr/>
        </p:nvSpPr>
        <p:spPr>
          <a:xfrm rot="16200000">
            <a:off x="3278855" y="6153100"/>
            <a:ext cx="670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VOCABULARIO DEL COLEGIO – RECORTAR Y PLASTIFICAR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6E0228C-FCF9-271C-D7ED-FCE0CBF2A50E}"/>
              </a:ext>
            </a:extLst>
          </p:cNvPr>
          <p:cNvSpPr txBox="1"/>
          <p:nvPr/>
        </p:nvSpPr>
        <p:spPr>
          <a:xfrm rot="16200000">
            <a:off x="1632654" y="5035232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1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2193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1A2B79-0772-CEEE-7828-0A1F744FF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VOCABULARIO DISTRACTORES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F61580-38BB-2EB8-2274-F16303642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54348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D0E2FB2F-5EA2-CD8B-8651-779EFB093E1E}"/>
              </a:ext>
            </a:extLst>
          </p:cNvPr>
          <p:cNvCxnSpPr/>
          <p:nvPr/>
        </p:nvCxnSpPr>
        <p:spPr>
          <a:xfrm flipH="1">
            <a:off x="2282260" y="0"/>
            <a:ext cx="101760" cy="990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ángulo 3">
            <a:extLst>
              <a:ext uri="{FF2B5EF4-FFF2-40B4-BE49-F238E27FC236}">
                <a16:creationId xmlns:a16="http://schemas.microsoft.com/office/drawing/2014/main" id="{F203BA17-E74A-57CA-6167-AB9F8F2DB5CE}"/>
              </a:ext>
            </a:extLst>
          </p:cNvPr>
          <p:cNvSpPr/>
          <p:nvPr/>
        </p:nvSpPr>
        <p:spPr>
          <a:xfrm>
            <a:off x="2664396" y="9274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T-SHIRT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CAMISETA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1BC73E0-769A-7AF0-0E29-D736AEB89686}"/>
              </a:ext>
            </a:extLst>
          </p:cNvPr>
          <p:cNvSpPr/>
          <p:nvPr/>
        </p:nvSpPr>
        <p:spPr>
          <a:xfrm>
            <a:off x="231239" y="8340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BÂTON DE COLLE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pic>
        <p:nvPicPr>
          <p:cNvPr id="6" name="Picture 3" descr="K:\CEIP Compartido\Pictos para clase\Usados\PEGAMENTO.png">
            <a:extLst>
              <a:ext uri="{FF2B5EF4-FFF2-40B4-BE49-F238E27FC236}">
                <a16:creationId xmlns:a16="http://schemas.microsoft.com/office/drawing/2014/main" id="{45A09296-D5B1-C78D-5365-D4EFB9FDD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92" y="389485"/>
            <a:ext cx="1232436" cy="123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4D0F9BE9-DECA-03F5-6D11-7289E61F9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638" y="322986"/>
            <a:ext cx="1339515" cy="133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BD7F3B9-3446-DB9C-6901-0CD576525360}"/>
              </a:ext>
            </a:extLst>
          </p:cNvPr>
          <p:cNvSpPr/>
          <p:nvPr/>
        </p:nvSpPr>
        <p:spPr>
          <a:xfrm>
            <a:off x="4624906" y="9274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PULL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JERSEY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7A10335-9A11-CA16-CAF3-2E14FF723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200" y="260202"/>
            <a:ext cx="1509671" cy="150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8828877-37B9-EF43-6338-66BCD744B548}"/>
              </a:ext>
            </a:extLst>
          </p:cNvPr>
          <p:cNvSpPr/>
          <p:nvPr/>
        </p:nvSpPr>
        <p:spPr>
          <a:xfrm>
            <a:off x="235919" y="203818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RÈGLE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REGLA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4ECE1CC-EE4A-C5CB-C417-483FDF7B2B98}"/>
              </a:ext>
            </a:extLst>
          </p:cNvPr>
          <p:cNvSpPr/>
          <p:nvPr/>
        </p:nvSpPr>
        <p:spPr>
          <a:xfrm>
            <a:off x="2624883" y="203150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VOITURE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COCHE</a:t>
            </a:r>
          </a:p>
        </p:txBody>
      </p:sp>
      <p:pic>
        <p:nvPicPr>
          <p:cNvPr id="12" name="Picture 14">
            <a:extLst>
              <a:ext uri="{FF2B5EF4-FFF2-40B4-BE49-F238E27FC236}">
                <a16:creationId xmlns:a16="http://schemas.microsoft.com/office/drawing/2014/main" id="{8E021C56-2BFC-6A34-AFB2-8FCA53E72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" y="221818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FD8B4D7B-5EB9-2E62-7A91-562384100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152" y="2218182"/>
            <a:ext cx="1440001" cy="14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77DECCBA-4029-3D32-7E57-5AC028A75E92}"/>
              </a:ext>
            </a:extLst>
          </p:cNvPr>
          <p:cNvSpPr/>
          <p:nvPr/>
        </p:nvSpPr>
        <p:spPr>
          <a:xfrm>
            <a:off x="4535356" y="203818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MAISON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CASA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FB6D5AF6-7F09-C841-8C70-F43953860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528" y="2218183"/>
            <a:ext cx="1341636" cy="134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B17B4EF2-D4D0-6F2E-0574-FC91008D7770}"/>
              </a:ext>
            </a:extLst>
          </p:cNvPr>
          <p:cNvSpPr/>
          <p:nvPr/>
        </p:nvSpPr>
        <p:spPr>
          <a:xfrm>
            <a:off x="233931" y="391433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A12D643-23C9-C40B-C8A8-A013423D06FD}"/>
              </a:ext>
            </a:extLst>
          </p:cNvPr>
          <p:cNvSpPr/>
          <p:nvPr/>
        </p:nvSpPr>
        <p:spPr>
          <a:xfrm>
            <a:off x="2623923" y="391433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PANTALON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PANTALÓN</a:t>
            </a: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3DBE3BCC-D20F-AD9E-5443-1DCB97E8ED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762242" y="4187103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027430B9-1123-E60F-B448-A3371CAE0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89" y="4187103"/>
            <a:ext cx="1307807" cy="130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C0BE6E-52B9-B70E-6624-DAB902858D8B}"/>
              </a:ext>
            </a:extLst>
          </p:cNvPr>
          <p:cNvSpPr/>
          <p:nvPr/>
        </p:nvSpPr>
        <p:spPr>
          <a:xfrm>
            <a:off x="4535356" y="391798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ASSIETTE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PLATO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91AB6703-CC64-7A32-3DDF-6CDE338EB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21" y="4090258"/>
            <a:ext cx="1455443" cy="145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820A85C6-BE0F-FEA4-D123-96A268EBF7D2}"/>
              </a:ext>
            </a:extLst>
          </p:cNvPr>
          <p:cNvSpPr/>
          <p:nvPr/>
        </p:nvSpPr>
        <p:spPr>
          <a:xfrm>
            <a:off x="2612040" y="583869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PAPIER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PAPEL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E9164803-8DF9-99FB-14E8-96B4C2D509CC}"/>
              </a:ext>
            </a:extLst>
          </p:cNvPr>
          <p:cNvSpPr/>
          <p:nvPr/>
        </p:nvSpPr>
        <p:spPr>
          <a:xfrm>
            <a:off x="203946" y="583702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pic>
        <p:nvPicPr>
          <p:cNvPr id="24" name="Picture 7" descr="K:\CEIP Compartido\Pictos para clase\Usados\lapiz.png">
            <a:extLst>
              <a:ext uri="{FF2B5EF4-FFF2-40B4-BE49-F238E27FC236}">
                <a16:creationId xmlns:a16="http://schemas.microsoft.com/office/drawing/2014/main" id="{D94A72E1-E4D1-9E6E-CD47-D958E668B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" y="6113021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AA8D27A3-4487-B878-D00C-A38058CD3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208" y="5967027"/>
            <a:ext cx="1485452" cy="148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8FCA2105-0F65-E740-2905-EF6AFE5E777F}"/>
              </a:ext>
            </a:extLst>
          </p:cNvPr>
          <p:cNvSpPr/>
          <p:nvPr/>
        </p:nvSpPr>
        <p:spPr>
          <a:xfrm>
            <a:off x="4535415" y="585976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5">
                    <a:lumMod val="50000"/>
                  </a:schemeClr>
                </a:solidFill>
              </a:rPr>
              <a:t>CAMION DE POMPIERS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200" dirty="0">
                <a:solidFill>
                  <a:schemeClr val="tx1"/>
                </a:solidFill>
              </a:rPr>
              <a:t>CAMIÓN DE BOMBEROS</a:t>
            </a:r>
          </a:p>
        </p:txBody>
      </p:sp>
      <p:pic>
        <p:nvPicPr>
          <p:cNvPr id="27" name="Picture 4">
            <a:extLst>
              <a:ext uri="{FF2B5EF4-FFF2-40B4-BE49-F238E27FC236}">
                <a16:creationId xmlns:a16="http://schemas.microsoft.com/office/drawing/2014/main" id="{B7D46BF3-71FC-A4FA-CE7B-5E4FFC8E2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744" y="6135769"/>
            <a:ext cx="1299411" cy="129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571216F0-AF14-D3E5-31BF-0F446A886708}"/>
              </a:ext>
            </a:extLst>
          </p:cNvPr>
          <p:cNvSpPr/>
          <p:nvPr/>
        </p:nvSpPr>
        <p:spPr>
          <a:xfrm>
            <a:off x="2589528" y="785938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SOLEIL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SOL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245B3E32-D5CE-BE96-5DCC-724C5B2B6D67}"/>
              </a:ext>
            </a:extLst>
          </p:cNvPr>
          <p:cNvSpPr/>
          <p:nvPr/>
        </p:nvSpPr>
        <p:spPr>
          <a:xfrm>
            <a:off x="213087" y="786794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69B60667-A2B8-C6DA-0777-EE65922E3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95" y="8080883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28419B28-A9CE-3C2B-E1AF-6A37FE529F1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38221" y="8072328"/>
            <a:ext cx="1306737" cy="1306737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CDA38783-AF93-4699-5A48-186566B85F41}"/>
              </a:ext>
            </a:extLst>
          </p:cNvPr>
          <p:cNvSpPr/>
          <p:nvPr/>
        </p:nvSpPr>
        <p:spPr>
          <a:xfrm>
            <a:off x="4506046" y="783271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DOSSIER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CARPETA</a:t>
            </a:r>
          </a:p>
        </p:txBody>
      </p:sp>
      <p:pic>
        <p:nvPicPr>
          <p:cNvPr id="33" name="Picture 2">
            <a:extLst>
              <a:ext uri="{FF2B5EF4-FFF2-40B4-BE49-F238E27FC236}">
                <a16:creationId xmlns:a16="http://schemas.microsoft.com/office/drawing/2014/main" id="{781948B0-616C-5532-52F7-CEB32C246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643" y="7966845"/>
            <a:ext cx="1602806" cy="160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54D3AF47-B93F-3492-B2AF-3211251A84B1}"/>
              </a:ext>
            </a:extLst>
          </p:cNvPr>
          <p:cNvSpPr txBox="1"/>
          <p:nvPr/>
        </p:nvSpPr>
        <p:spPr>
          <a:xfrm rot="16200000">
            <a:off x="-2557972" y="4766637"/>
            <a:ext cx="9813259" cy="46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VOCABULARIO DISTRACTORES </a:t>
            </a:r>
            <a:r>
              <a:rPr lang="es-ES" sz="1200" dirty="0"/>
              <a:t>(se han preparado 2 distractores por cada palabra de colegio, procurando que se diferenciaran claramente en forma, color, y fueran palabras ya conocidas para la persona en concreto) 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BB00B4E1-F48B-8CDE-1DF9-46385E12AFBD}"/>
              </a:ext>
            </a:extLst>
          </p:cNvPr>
          <p:cNvSpPr txBox="1"/>
          <p:nvPr/>
        </p:nvSpPr>
        <p:spPr>
          <a:xfrm rot="16200000">
            <a:off x="1746590" y="4645053"/>
            <a:ext cx="990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7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2758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D5884C2-C694-B222-AE0F-561D90939F92}"/>
              </a:ext>
            </a:extLst>
          </p:cNvPr>
          <p:cNvSpPr/>
          <p:nvPr/>
        </p:nvSpPr>
        <p:spPr>
          <a:xfrm>
            <a:off x="2669874" y="19916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FENÊTRE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VENTANA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CCA5E3-BE45-6FC4-9212-89567A16808C}"/>
              </a:ext>
            </a:extLst>
          </p:cNvPr>
          <p:cNvSpPr/>
          <p:nvPr/>
        </p:nvSpPr>
        <p:spPr>
          <a:xfrm>
            <a:off x="147216" y="21948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1CF7D53-3708-6558-02BC-514629C0C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7" y="438071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37065EC-87F8-F354-0A0C-0CFCDE66E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161" y="492449"/>
            <a:ext cx="1213425" cy="12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728A711-333E-86CB-D63C-75DEAA6526F1}"/>
              </a:ext>
            </a:extLst>
          </p:cNvPr>
          <p:cNvSpPr/>
          <p:nvPr/>
        </p:nvSpPr>
        <p:spPr>
          <a:xfrm>
            <a:off x="4614380" y="21357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BANANE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PLÁTANO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4B99F61-9622-99B1-A213-24602566D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85" y="370423"/>
            <a:ext cx="1291389" cy="129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BA0679A-9C7F-F40A-9F97-BF8B42D09140}"/>
              </a:ext>
            </a:extLst>
          </p:cNvPr>
          <p:cNvSpPr/>
          <p:nvPr/>
        </p:nvSpPr>
        <p:spPr>
          <a:xfrm>
            <a:off x="179961" y="217042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AAED23D-F9C7-278D-151D-D5F5A84D36B9}"/>
              </a:ext>
            </a:extLst>
          </p:cNvPr>
          <p:cNvSpPr/>
          <p:nvPr/>
        </p:nvSpPr>
        <p:spPr>
          <a:xfrm>
            <a:off x="2659152" y="217042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CHAUSSETTE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CALCETÍN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88C9EF34-9570-8D2F-D4AF-E20CB8E07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94" y="2475456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2543B102-3072-7BDF-7D39-54417AEE0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380" y="2475456"/>
            <a:ext cx="1323706" cy="132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8BC6E88E-0959-3235-1A85-89CAE947BF7B}"/>
              </a:ext>
            </a:extLst>
          </p:cNvPr>
          <p:cNvSpPr/>
          <p:nvPr/>
        </p:nvSpPr>
        <p:spPr>
          <a:xfrm>
            <a:off x="4662506" y="217042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BONNET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GORRO</a:t>
            </a: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0E71FA10-B2D3-A4F6-2908-E0EFBDD33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050" y="2315066"/>
            <a:ext cx="1510714" cy="151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A06B49FE-946E-E4DD-CA25-7C84F5B9E729}"/>
              </a:ext>
            </a:extLst>
          </p:cNvPr>
          <p:cNvSpPr/>
          <p:nvPr/>
        </p:nvSpPr>
        <p:spPr>
          <a:xfrm>
            <a:off x="2646211" y="403279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VERRE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VASO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67AB8A4D-34B4-AA21-660B-D22E8AC0BA4F}"/>
              </a:ext>
            </a:extLst>
          </p:cNvPr>
          <p:cNvSpPr/>
          <p:nvPr/>
        </p:nvSpPr>
        <p:spPr>
          <a:xfrm>
            <a:off x="204366" y="403279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DES CRAYONS DE COULEUR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PINTURAS</a:t>
            </a:r>
          </a:p>
        </p:txBody>
      </p:sp>
      <p:pic>
        <p:nvPicPr>
          <p:cNvPr id="18" name="Picture 11" descr="K:\CEIP Compartido\Pictos para clase\Usados\pinturas.png">
            <a:extLst>
              <a:ext uri="{FF2B5EF4-FFF2-40B4-BE49-F238E27FC236}">
                <a16:creationId xmlns:a16="http://schemas.microsoft.com/office/drawing/2014/main" id="{B1E3539C-9185-77DB-32F1-720678E62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40" y="4275111"/>
            <a:ext cx="1329808" cy="132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EEA455E7-80B6-00DC-419D-6BE4C1980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4" y="4275111"/>
            <a:ext cx="1329808" cy="132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F9DF05-94E3-6249-01B3-EA8C5303F6F8}"/>
              </a:ext>
            </a:extLst>
          </p:cNvPr>
          <p:cNvSpPr/>
          <p:nvPr/>
        </p:nvSpPr>
        <p:spPr>
          <a:xfrm>
            <a:off x="4668118" y="410078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POMME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MANZANA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E5E8B1FD-940B-6F94-7C35-91771478D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811" y="4418049"/>
            <a:ext cx="1229207" cy="12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3EE04844-E22E-6AF2-8226-E9510D408569}"/>
              </a:ext>
            </a:extLst>
          </p:cNvPr>
          <p:cNvSpPr/>
          <p:nvPr/>
        </p:nvSpPr>
        <p:spPr>
          <a:xfrm>
            <a:off x="171868" y="598891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02056B0D-55C9-5BC1-7D72-C24BDFA7349F}"/>
              </a:ext>
            </a:extLst>
          </p:cNvPr>
          <p:cNvSpPr/>
          <p:nvPr/>
        </p:nvSpPr>
        <p:spPr>
          <a:xfrm>
            <a:off x="2648723" y="597683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PUZZLE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PUZZLE</a:t>
            </a:r>
          </a:p>
        </p:txBody>
      </p:sp>
      <p:pic>
        <p:nvPicPr>
          <p:cNvPr id="24" name="Picture 18">
            <a:extLst>
              <a:ext uri="{FF2B5EF4-FFF2-40B4-BE49-F238E27FC236}">
                <a16:creationId xmlns:a16="http://schemas.microsoft.com/office/drawing/2014/main" id="{4E799C82-C413-4C09-22A6-9D5BEC9D5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95" y="6168917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EF54FC34-7A9F-755B-20AD-E306CB16E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380" y="5889574"/>
            <a:ext cx="1899343" cy="189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C9C0C053-029F-56A3-06DF-BF60A81A3D61}"/>
              </a:ext>
            </a:extLst>
          </p:cNvPr>
          <p:cNvSpPr/>
          <p:nvPr/>
        </p:nvSpPr>
        <p:spPr>
          <a:xfrm>
            <a:off x="4662506" y="600222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CHÂT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GATO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28EFAA35-73AD-22FF-255F-03E4505FE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313" y="6084767"/>
            <a:ext cx="1440001" cy="14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1ACB7CFC-950C-7930-A953-10321DA5D606}"/>
              </a:ext>
            </a:extLst>
          </p:cNvPr>
          <p:cNvSpPr/>
          <p:nvPr/>
        </p:nvSpPr>
        <p:spPr>
          <a:xfrm>
            <a:off x="2675871" y="789352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LUNE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LUNA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27D65372-425B-C913-D6A7-A3BEB1406A09}"/>
              </a:ext>
            </a:extLst>
          </p:cNvPr>
          <p:cNvSpPr/>
          <p:nvPr/>
        </p:nvSpPr>
        <p:spPr>
          <a:xfrm>
            <a:off x="171868" y="790683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SAC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6FB4AA7C-BDB6-9462-D01F-206E73F20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52" y="8209988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id="{6D3078FC-0806-85DE-D584-4304D2334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217" y="8193568"/>
            <a:ext cx="1171832" cy="117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54D0F5C6-5E2C-A8E0-C27A-4D1E40179509}"/>
              </a:ext>
            </a:extLst>
          </p:cNvPr>
          <p:cNvSpPr/>
          <p:nvPr/>
        </p:nvSpPr>
        <p:spPr>
          <a:xfrm>
            <a:off x="4678110" y="793259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CUILLÈRE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CUCHARA</a:t>
            </a:r>
          </a:p>
        </p:txBody>
      </p:sp>
      <p:pic>
        <p:nvPicPr>
          <p:cNvPr id="33" name="Picture 4">
            <a:extLst>
              <a:ext uri="{FF2B5EF4-FFF2-40B4-BE49-F238E27FC236}">
                <a16:creationId xmlns:a16="http://schemas.microsoft.com/office/drawing/2014/main" id="{6FD81CE4-98FD-945C-A426-32D44FCC1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26" y="8096653"/>
            <a:ext cx="1471874" cy="14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281232F3-9F84-793A-8277-DCB45D2E05E5}"/>
              </a:ext>
            </a:extLst>
          </p:cNvPr>
          <p:cNvCxnSpPr/>
          <p:nvPr/>
        </p:nvCxnSpPr>
        <p:spPr>
          <a:xfrm flipH="1">
            <a:off x="2282260" y="0"/>
            <a:ext cx="101760" cy="990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BA06EA0-0D29-DC47-61A1-7AD6EF8FDAE1}"/>
              </a:ext>
            </a:extLst>
          </p:cNvPr>
          <p:cNvSpPr txBox="1"/>
          <p:nvPr/>
        </p:nvSpPr>
        <p:spPr>
          <a:xfrm rot="16200000">
            <a:off x="-2557972" y="4766637"/>
            <a:ext cx="9813259" cy="46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VOCABULARIO DISTRACTORES </a:t>
            </a:r>
            <a:r>
              <a:rPr lang="es-ES" sz="1200" dirty="0"/>
              <a:t>(se han preparado 2 distractores por cada palabra de colegio, procurando que se diferenciaran claramente en forma, color, y fueran palabras ya conocidas para la persona en concreto) 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A662A14D-9D9F-6C71-1E60-C93B3FE3FE19}"/>
              </a:ext>
            </a:extLst>
          </p:cNvPr>
          <p:cNvSpPr txBox="1"/>
          <p:nvPr/>
        </p:nvSpPr>
        <p:spPr>
          <a:xfrm rot="16200000">
            <a:off x="1746590" y="4645053"/>
            <a:ext cx="990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8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299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RÈGLE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REGLA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VOITURE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COCHE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C8EAF38-5568-9863-62E3-26B44C8283C4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822400DD-9443-6007-6CD6-EE21F7123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23" y="674625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>
            <a:extLst>
              <a:ext uri="{FF2B5EF4-FFF2-40B4-BE49-F238E27FC236}">
                <a16:creationId xmlns:a16="http://schemas.microsoft.com/office/drawing/2014/main" id="{88F74B52-2098-72E6-E591-54D995107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87" y="1394315"/>
            <a:ext cx="2868472" cy="286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>
            <a:extLst>
              <a:ext uri="{FF2B5EF4-FFF2-40B4-BE49-F238E27FC236}">
                <a16:creationId xmlns:a16="http://schemas.microsoft.com/office/drawing/2014/main" id="{BBE99C34-AB0D-51A1-2E35-8A8745F77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165" y="6752927"/>
            <a:ext cx="1440001" cy="14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69790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75FBE78-0355-6609-95B1-9295E10A7733}"/>
              </a:ext>
            </a:extLst>
          </p:cNvPr>
          <p:cNvSpPr/>
          <p:nvPr/>
        </p:nvSpPr>
        <p:spPr>
          <a:xfrm>
            <a:off x="312022" y="26170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96E7715-A931-B869-E414-2E7D44F97F70}"/>
              </a:ext>
            </a:extLst>
          </p:cNvPr>
          <p:cNvSpPr/>
          <p:nvPr/>
        </p:nvSpPr>
        <p:spPr>
          <a:xfrm>
            <a:off x="2614002" y="26170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FOURCHETTE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TENEDOR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F5D59BE-B000-AFB3-6E33-7EF290608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29" y="528213"/>
            <a:ext cx="1266986" cy="12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D61D697-04B5-D178-CDFA-EF7CEDCF8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00" y="528213"/>
            <a:ext cx="1444803" cy="144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25005D0-B7F6-030B-BC23-AD889164AB5F}"/>
              </a:ext>
            </a:extLst>
          </p:cNvPr>
          <p:cNvSpPr/>
          <p:nvPr/>
        </p:nvSpPr>
        <p:spPr>
          <a:xfrm>
            <a:off x="4505573" y="25862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COUTEAU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CUCHILLO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8A7F8C2-4E6E-3AC7-7559-91188064A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809" y="525132"/>
            <a:ext cx="1270067" cy="127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72FDD18E-00CA-6BCD-CC0B-7D512BCFD400}"/>
              </a:ext>
            </a:extLst>
          </p:cNvPr>
          <p:cNvSpPr/>
          <p:nvPr/>
        </p:nvSpPr>
        <p:spPr>
          <a:xfrm>
            <a:off x="2607936" y="217924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PLANTE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PLANTA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AC636CF-A09C-56B3-B673-0CFEEA8F7AB6}"/>
              </a:ext>
            </a:extLst>
          </p:cNvPr>
          <p:cNvSpPr/>
          <p:nvPr/>
        </p:nvSpPr>
        <p:spPr>
          <a:xfrm>
            <a:off x="287047" y="218524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50BCF66-E5F0-55CF-3CB1-AECDDA3FB96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047" y="2746780"/>
            <a:ext cx="1440000" cy="676923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2738709-2647-91CA-5DED-A5BAA5368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629" y="2490095"/>
            <a:ext cx="1178296" cy="117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71E064DF-2FC6-2008-82D8-8E7AAB294AD1}"/>
              </a:ext>
            </a:extLst>
          </p:cNvPr>
          <p:cNvSpPr/>
          <p:nvPr/>
        </p:nvSpPr>
        <p:spPr>
          <a:xfrm>
            <a:off x="4536941" y="220113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ARBRE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ÁRBOL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5DE66D8A-9671-73AC-E6D1-AF0AC026E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295" y="2391267"/>
            <a:ext cx="1419726" cy="1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F2084CF2-D18E-CDAF-A07C-B6480843D4D5}"/>
              </a:ext>
            </a:extLst>
          </p:cNvPr>
          <p:cNvSpPr/>
          <p:nvPr/>
        </p:nvSpPr>
        <p:spPr>
          <a:xfrm>
            <a:off x="325147" y="407797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B379CD69-DC1D-CAD6-1268-22E20A9B238D}"/>
              </a:ext>
            </a:extLst>
          </p:cNvPr>
          <p:cNvSpPr/>
          <p:nvPr/>
        </p:nvSpPr>
        <p:spPr>
          <a:xfrm>
            <a:off x="2602978" y="405300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TRACTEUR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TRACTOR</a:t>
            </a:r>
          </a:p>
        </p:txBody>
      </p:sp>
      <p:pic>
        <p:nvPicPr>
          <p:cNvPr id="18" name="Picture 4" descr="Goma de borrar MILAN 430">
            <a:extLst>
              <a:ext uri="{FF2B5EF4-FFF2-40B4-BE49-F238E27FC236}">
                <a16:creationId xmlns:a16="http://schemas.microsoft.com/office/drawing/2014/main" id="{737AD99C-6158-CE6A-00CF-1F313709B3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578529" y="4426874"/>
            <a:ext cx="1242261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4F5AB142-A9A6-18AA-5DAB-D724212D1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553" y="4219575"/>
            <a:ext cx="14668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4C2A027-DAE5-DB28-695B-1101E91B1778}"/>
              </a:ext>
            </a:extLst>
          </p:cNvPr>
          <p:cNvSpPr/>
          <p:nvPr/>
        </p:nvSpPr>
        <p:spPr>
          <a:xfrm>
            <a:off x="334089" y="599242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TABLE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F57D81C0-FAC1-B987-3CCC-9C730BC4E035}"/>
              </a:ext>
            </a:extLst>
          </p:cNvPr>
          <p:cNvSpPr/>
          <p:nvPr/>
        </p:nvSpPr>
        <p:spPr>
          <a:xfrm>
            <a:off x="2614002" y="599242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FRAISE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FRESA</a:t>
            </a:r>
          </a:p>
        </p:txBody>
      </p:sp>
      <p:pic>
        <p:nvPicPr>
          <p:cNvPr id="22" name="Picture 4">
            <a:extLst>
              <a:ext uri="{FF2B5EF4-FFF2-40B4-BE49-F238E27FC236}">
                <a16:creationId xmlns:a16="http://schemas.microsoft.com/office/drawing/2014/main" id="{2AFAC372-8C03-A474-E04C-219055BB7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62" y="6280998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8E03D717-E584-CE3A-4D7F-65BBC4B71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199" y="6139940"/>
            <a:ext cx="1504968" cy="150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D0C274D1-E779-5FDE-CAF2-0F8CEB88E605}"/>
              </a:ext>
            </a:extLst>
          </p:cNvPr>
          <p:cNvSpPr/>
          <p:nvPr/>
        </p:nvSpPr>
        <p:spPr>
          <a:xfrm>
            <a:off x="4524476" y="602732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PELOTA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558B5720-0220-E468-75CF-59823F932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199" y="6149776"/>
            <a:ext cx="1555093" cy="155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1FD5379D-B6D6-AB15-1BB7-F9B021A939AD}"/>
              </a:ext>
            </a:extLst>
          </p:cNvPr>
          <p:cNvSpPr/>
          <p:nvPr/>
        </p:nvSpPr>
        <p:spPr>
          <a:xfrm>
            <a:off x="2659186" y="793486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GIRAFFE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JIRAFA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2147936D-D16D-5E6A-B8C1-5B0908E1124B}"/>
              </a:ext>
            </a:extLst>
          </p:cNvPr>
          <p:cNvSpPr/>
          <p:nvPr/>
        </p:nvSpPr>
        <p:spPr>
          <a:xfrm>
            <a:off x="296520" y="793486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TAILLE-CRAYONS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AFILA</a:t>
            </a: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41ABBBD9-943B-7CDB-AA6A-BF9E376AB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90" y="8199861"/>
            <a:ext cx="12700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>
            <a:extLst>
              <a:ext uri="{FF2B5EF4-FFF2-40B4-BE49-F238E27FC236}">
                <a16:creationId xmlns:a16="http://schemas.microsoft.com/office/drawing/2014/main" id="{FAE29C0B-6CCD-EDDD-8500-9B464FE5F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822" y="8209133"/>
            <a:ext cx="1260728" cy="126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96C629AF-B301-6704-8248-57CC8177525E}"/>
              </a:ext>
            </a:extLst>
          </p:cNvPr>
          <p:cNvSpPr/>
          <p:nvPr/>
        </p:nvSpPr>
        <p:spPr>
          <a:xfrm>
            <a:off x="4536941" y="796166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LEÓN</a:t>
            </a:r>
          </a:p>
        </p:txBody>
      </p:sp>
      <p:pic>
        <p:nvPicPr>
          <p:cNvPr id="31" name="Picture 2">
            <a:extLst>
              <a:ext uri="{FF2B5EF4-FFF2-40B4-BE49-F238E27FC236}">
                <a16:creationId xmlns:a16="http://schemas.microsoft.com/office/drawing/2014/main" id="{F6D6A1C2-3BE8-4C13-083B-DEEB98E8D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280" y="7961669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2D8E1A80-091C-3BED-357B-39E6BA2196C7}"/>
              </a:ext>
            </a:extLst>
          </p:cNvPr>
          <p:cNvCxnSpPr/>
          <p:nvPr/>
        </p:nvCxnSpPr>
        <p:spPr>
          <a:xfrm flipH="1">
            <a:off x="2282260" y="0"/>
            <a:ext cx="101760" cy="990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EE89D2E0-2BEE-D9DD-F62C-C91F2C7B65FD}"/>
              </a:ext>
            </a:extLst>
          </p:cNvPr>
          <p:cNvSpPr txBox="1"/>
          <p:nvPr/>
        </p:nvSpPr>
        <p:spPr>
          <a:xfrm rot="16200000">
            <a:off x="-2557972" y="4766637"/>
            <a:ext cx="9813259" cy="46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VOCABULARIO DISTRACTORES </a:t>
            </a:r>
            <a:r>
              <a:rPr lang="es-ES" sz="1200" dirty="0"/>
              <a:t>(se han preparado 2 distractores por cada palabra de colegio, procurando que se diferenciaran claramente en forma, color, y fueran palabras ya conocidas para la persona en concreto)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93B834C-AEB5-152B-2F83-2F2D3D48A9AF}"/>
              </a:ext>
            </a:extLst>
          </p:cNvPr>
          <p:cNvSpPr txBox="1"/>
          <p:nvPr/>
        </p:nvSpPr>
        <p:spPr>
          <a:xfrm rot="16200000">
            <a:off x="1746590" y="4645053"/>
            <a:ext cx="990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6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3487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CABDCE4-CA3F-5CD7-A25C-A0DE2A9E284D}"/>
              </a:ext>
            </a:extLst>
          </p:cNvPr>
          <p:cNvSpPr/>
          <p:nvPr/>
        </p:nvSpPr>
        <p:spPr>
          <a:xfrm>
            <a:off x="336085" y="285768"/>
            <a:ext cx="1800000" cy="180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CRAIE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bg1"/>
                </a:solidFill>
              </a:rPr>
              <a:t>TIZA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BD01C96-1D03-4E00-5D63-CB49DDEA4836}"/>
              </a:ext>
            </a:extLst>
          </p:cNvPr>
          <p:cNvSpPr/>
          <p:nvPr/>
        </p:nvSpPr>
        <p:spPr>
          <a:xfrm>
            <a:off x="2690484" y="28576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MADELEINE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MAGDALENA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3AA1AD2-5108-07E4-48BE-F45472DD5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7" y="594448"/>
            <a:ext cx="1221992" cy="1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9F87CEB3-579C-0D3F-F549-A45B45927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968" y="421252"/>
            <a:ext cx="1529032" cy="152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5BCAB4F3-FDFD-89B8-D597-F4F16EAFBD9F}"/>
              </a:ext>
            </a:extLst>
          </p:cNvPr>
          <p:cNvSpPr/>
          <p:nvPr/>
        </p:nvSpPr>
        <p:spPr>
          <a:xfrm>
            <a:off x="4625968" y="28026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BISCUITS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GALLETAS</a:t>
            </a: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49E2C5C8-97D5-034A-6C51-4DF823BBF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522" y="410242"/>
            <a:ext cx="1540042" cy="154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507B946-6019-DA03-3DD3-D243E1B306CA}"/>
              </a:ext>
            </a:extLst>
          </p:cNvPr>
          <p:cNvSpPr/>
          <p:nvPr/>
        </p:nvSpPr>
        <p:spPr>
          <a:xfrm>
            <a:off x="2664382" y="225896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RAQUETTE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RAQUETA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15CD3AD-A1F1-4711-049C-96167DF713FD}"/>
              </a:ext>
            </a:extLst>
          </p:cNvPr>
          <p:cNvSpPr/>
          <p:nvPr/>
        </p:nvSpPr>
        <p:spPr>
          <a:xfrm>
            <a:off x="328359" y="225896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CLASSEUR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ARCHIVADOR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D5926BA6-FD25-6989-CE4F-5F4115FB6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59" y="2258964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8EC7FE08-9945-024F-6DD7-331490BC0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43" y="2505249"/>
            <a:ext cx="1307430" cy="130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F2A80A2A-8127-D024-7C3F-FB0F02C13FD0}"/>
              </a:ext>
            </a:extLst>
          </p:cNvPr>
          <p:cNvSpPr/>
          <p:nvPr/>
        </p:nvSpPr>
        <p:spPr>
          <a:xfrm>
            <a:off x="4598543" y="2258964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FROMAGE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QUESO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EC8B57AF-7174-41A6-D916-6CC902CEB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236" y="2478522"/>
            <a:ext cx="1296475" cy="129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B513006E-2F7B-4E44-5CC0-C29547F1A959}"/>
              </a:ext>
            </a:extLst>
          </p:cNvPr>
          <p:cNvSpPr/>
          <p:nvPr/>
        </p:nvSpPr>
        <p:spPr>
          <a:xfrm>
            <a:off x="2616195" y="4217508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RAISINS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UVAS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000C351-1C07-14EC-86F1-7B8E3677C3CA}"/>
              </a:ext>
            </a:extLst>
          </p:cNvPr>
          <p:cNvSpPr/>
          <p:nvPr/>
        </p:nvSpPr>
        <p:spPr>
          <a:xfrm>
            <a:off x="322872" y="419856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SCOTCH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CINTA ADHESIVA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BA563326-2624-0AD0-9876-C9542862A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5" y="4369032"/>
            <a:ext cx="1459058" cy="145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3A96D8BC-2381-4715-2901-FB614569E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432" y="4217508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768FBC8-2FA9-DDD0-F148-9F4636CCE6F6}"/>
              </a:ext>
            </a:extLst>
          </p:cNvPr>
          <p:cNvSpPr/>
          <p:nvPr/>
        </p:nvSpPr>
        <p:spPr>
          <a:xfrm>
            <a:off x="4598543" y="423216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PYJAMA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PIJAMA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DE60D449-2588-F497-9B56-E9B8CCFC9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62" y="4543012"/>
            <a:ext cx="1178296" cy="117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4DD649F4-16D7-EBBE-DA54-90492152C7D2}"/>
              </a:ext>
            </a:extLst>
          </p:cNvPr>
          <p:cNvSpPr/>
          <p:nvPr/>
        </p:nvSpPr>
        <p:spPr>
          <a:xfrm>
            <a:off x="320883" y="617605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AGRAFEUSE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1D11D185-8D37-9D86-26D0-99D846F8DD97}"/>
              </a:ext>
            </a:extLst>
          </p:cNvPr>
          <p:cNvSpPr/>
          <p:nvPr/>
        </p:nvSpPr>
        <p:spPr>
          <a:xfrm>
            <a:off x="2694684" y="617605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UN BONHOMME DE NEIGE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MUÑECO DE NIEVE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5CF5CB50-398B-320D-AC0A-7ABD7440C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85" y="6374210"/>
            <a:ext cx="1403683" cy="14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139FC29C-1A13-A13A-E8CB-8E7F7A36C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43" y="6374210"/>
            <a:ext cx="1260947" cy="126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15BD82F7-7AAF-7299-B19A-79002445AFEE}"/>
              </a:ext>
            </a:extLst>
          </p:cNvPr>
          <p:cNvSpPr/>
          <p:nvPr/>
        </p:nvSpPr>
        <p:spPr>
          <a:xfrm>
            <a:off x="4624104" y="617605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GANTS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GUANTES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A824DAE9-AEF4-CF14-9FB4-A7F5DA83A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014" y="6439095"/>
            <a:ext cx="1338798" cy="133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AF11A431-7978-D533-3156-3DECC32CF363}"/>
              </a:ext>
            </a:extLst>
          </p:cNvPr>
          <p:cNvSpPr/>
          <p:nvPr/>
        </p:nvSpPr>
        <p:spPr>
          <a:xfrm>
            <a:off x="2690484" y="804660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AMPOULE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BOMBILLA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21D1305-6237-8193-4DF7-BBAA7A90FEC4}"/>
              </a:ext>
            </a:extLst>
          </p:cNvPr>
          <p:cNvSpPr/>
          <p:nvPr/>
        </p:nvSpPr>
        <p:spPr>
          <a:xfrm>
            <a:off x="297985" y="801159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MAÎTRESSE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PROFESORA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8E8786E8-DC36-C4F6-640C-EC00396FFFCC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7985" y="8300905"/>
            <a:ext cx="1510687" cy="1510687"/>
          </a:xfrm>
          <a:prstGeom prst="rect">
            <a:avLst/>
          </a:prstGeom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8E9A512D-4E52-4B1A-2FF0-5597506DE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996" y="8300905"/>
            <a:ext cx="1291389" cy="129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CD23F236-C8D5-1E6A-5EE8-A8FE1EE03FEB}"/>
              </a:ext>
            </a:extLst>
          </p:cNvPr>
          <p:cNvSpPr/>
          <p:nvPr/>
        </p:nvSpPr>
        <p:spPr>
          <a:xfrm>
            <a:off x="4627898" y="801159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MOTO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MOTO</a:t>
            </a:r>
          </a:p>
        </p:txBody>
      </p:sp>
      <p:pic>
        <p:nvPicPr>
          <p:cNvPr id="33" name="Picture 4">
            <a:extLst>
              <a:ext uri="{FF2B5EF4-FFF2-40B4-BE49-F238E27FC236}">
                <a16:creationId xmlns:a16="http://schemas.microsoft.com/office/drawing/2014/main" id="{4209B69D-E599-D45B-15E8-68C4F69C0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41" y="8193708"/>
            <a:ext cx="1435768" cy="143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B6BBFFBF-C5C4-376C-19E1-77B7BA6446B9}"/>
              </a:ext>
            </a:extLst>
          </p:cNvPr>
          <p:cNvCxnSpPr/>
          <p:nvPr/>
        </p:nvCxnSpPr>
        <p:spPr>
          <a:xfrm flipH="1">
            <a:off x="2282260" y="0"/>
            <a:ext cx="101760" cy="990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D6DAC64A-A1D7-F4E8-4918-53D6132D9A1F}"/>
              </a:ext>
            </a:extLst>
          </p:cNvPr>
          <p:cNvSpPr txBox="1"/>
          <p:nvPr/>
        </p:nvSpPr>
        <p:spPr>
          <a:xfrm rot="16200000">
            <a:off x="-2557972" y="4766637"/>
            <a:ext cx="9813259" cy="46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VOCABULARIO DISTRACTORES </a:t>
            </a:r>
            <a:r>
              <a:rPr lang="es-ES" sz="1200" dirty="0"/>
              <a:t>(se han preparado 2 distractores por cada palabra de colegio, procurando que se diferenciaran claramente en forma, color, y fueran palabras ya conocidas para la persona en concreto) 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99E51E52-F093-E6DC-6A14-792DD8C18815}"/>
              </a:ext>
            </a:extLst>
          </p:cNvPr>
          <p:cNvSpPr txBox="1"/>
          <p:nvPr/>
        </p:nvSpPr>
        <p:spPr>
          <a:xfrm rot="16200000">
            <a:off x="1746590" y="4645053"/>
            <a:ext cx="990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7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6324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458414C-F847-5C50-0714-63289A3759AB}"/>
              </a:ext>
            </a:extLst>
          </p:cNvPr>
          <p:cNvSpPr/>
          <p:nvPr/>
        </p:nvSpPr>
        <p:spPr>
          <a:xfrm>
            <a:off x="2656010" y="23474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BATEAU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BARCO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A59901A-7EEB-4C08-AA7B-1A117B10D6A4}"/>
              </a:ext>
            </a:extLst>
          </p:cNvPr>
          <p:cNvSpPr/>
          <p:nvPr/>
        </p:nvSpPr>
        <p:spPr>
          <a:xfrm>
            <a:off x="351979" y="261041"/>
            <a:ext cx="1800000" cy="180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LE PROFESSEUR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PROFESOR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41B84A1-CE71-BEA7-2255-A0D49F331E8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4032" y="593191"/>
            <a:ext cx="1467850" cy="1467850"/>
          </a:xfrm>
          <a:prstGeom prst="rect">
            <a:avLst/>
          </a:prstGeom>
          <a:ln>
            <a:noFill/>
          </a:ln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08C90D6F-D273-66BB-1C77-04F6CA244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956" y="421247"/>
            <a:ext cx="1426989" cy="142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5C8D47B5-A50B-0D91-83BF-1FF988001503}"/>
              </a:ext>
            </a:extLst>
          </p:cNvPr>
          <p:cNvSpPr/>
          <p:nvPr/>
        </p:nvSpPr>
        <p:spPr>
          <a:xfrm>
            <a:off x="4521921" y="28576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CAMA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2FE3E7A3-836B-2DBF-0EB3-1E62691F8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671" y="544208"/>
            <a:ext cx="1304028" cy="13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E17F7732-B394-22E4-E9BC-0663219F3927}"/>
              </a:ext>
            </a:extLst>
          </p:cNvPr>
          <p:cNvSpPr/>
          <p:nvPr/>
        </p:nvSpPr>
        <p:spPr>
          <a:xfrm>
            <a:off x="327728" y="2255856"/>
            <a:ext cx="1800000" cy="180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B929CF3-2679-5AD4-A51D-9D8B627A61F7}"/>
              </a:ext>
            </a:extLst>
          </p:cNvPr>
          <p:cNvSpPr/>
          <p:nvPr/>
        </p:nvSpPr>
        <p:spPr>
          <a:xfrm>
            <a:off x="2578961" y="225585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SOFA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SOFA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CAF1276-A71E-F8CC-8EBB-1FD8E89BD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06" y="2417919"/>
            <a:ext cx="1475874" cy="147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44A405CB-3EEF-ACCF-D2F8-37D1774A4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599" y="2417919"/>
            <a:ext cx="1617263" cy="161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797A87B-66CE-B99C-DF41-103D05F72283}"/>
              </a:ext>
            </a:extLst>
          </p:cNvPr>
          <p:cNvSpPr/>
          <p:nvPr/>
        </p:nvSpPr>
        <p:spPr>
          <a:xfrm>
            <a:off x="4521921" y="225585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LA FORÊT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BOSQUE</a:t>
            </a: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21F3A760-9F98-5619-ABB5-E26092913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674" y="2560381"/>
            <a:ext cx="1189034" cy="11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87A8D0D7-2C21-C29B-F6E3-36508BD1C3B4}"/>
              </a:ext>
            </a:extLst>
          </p:cNvPr>
          <p:cNvSpPr/>
          <p:nvPr/>
        </p:nvSpPr>
        <p:spPr>
          <a:xfrm>
            <a:off x="327998" y="4250671"/>
            <a:ext cx="1800000" cy="180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L’ÉLÈVE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ALUMNA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4C17DAD-C061-E687-5C4E-AE230F8FC8DE}"/>
              </a:ext>
            </a:extLst>
          </p:cNvPr>
          <p:cNvSpPr/>
          <p:nvPr/>
        </p:nvSpPr>
        <p:spPr>
          <a:xfrm>
            <a:off x="2563464" y="425067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BAIGNOIRE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BAÑERA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BF6E24A0-EDF6-751F-6605-2537911BE825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4032" y="4451197"/>
            <a:ext cx="1398948" cy="1398948"/>
          </a:xfrm>
          <a:prstGeom prst="rect">
            <a:avLst/>
          </a:prstGeom>
          <a:ln>
            <a:noFill/>
          </a:ln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3E92F2A1-AC75-98F1-34D6-B5D1E6ED4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259" y="4451197"/>
            <a:ext cx="1398949" cy="139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3FC62B8-CBCD-BCF7-3823-B296BB715FA1}"/>
              </a:ext>
            </a:extLst>
          </p:cNvPr>
          <p:cNvSpPr/>
          <p:nvPr/>
        </p:nvSpPr>
        <p:spPr>
          <a:xfrm>
            <a:off x="4521921" y="425067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AVION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AVIÓN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11E75AB0-3EFE-82BE-64C3-B207E481D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5" y="4496015"/>
            <a:ext cx="1309312" cy="130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96F79403-8379-4821-95A7-74AF0144DBAB}"/>
              </a:ext>
            </a:extLst>
          </p:cNvPr>
          <p:cNvSpPr/>
          <p:nvPr/>
        </p:nvSpPr>
        <p:spPr>
          <a:xfrm>
            <a:off x="2601617" y="617277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TÉLÉ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TELEVISIÓN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E7505A55-CDB5-7715-FF60-D5EC7D628932}"/>
              </a:ext>
            </a:extLst>
          </p:cNvPr>
          <p:cNvSpPr/>
          <p:nvPr/>
        </p:nvSpPr>
        <p:spPr>
          <a:xfrm>
            <a:off x="346778" y="6148967"/>
            <a:ext cx="1800000" cy="180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L’ÉCOLE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EL COLEGIO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233D62AC-F76A-6C93-392D-CE8E288B1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67" y="6353874"/>
            <a:ext cx="1390185" cy="139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>
            <a:extLst>
              <a:ext uri="{FF2B5EF4-FFF2-40B4-BE49-F238E27FC236}">
                <a16:creationId xmlns:a16="http://schemas.microsoft.com/office/drawing/2014/main" id="{2402FE22-15A9-CA0C-58C7-C3C274379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651" y="6267352"/>
            <a:ext cx="1610840" cy="16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347BAA9-0C7C-347B-D881-D35A7F09C3CE}"/>
              </a:ext>
            </a:extLst>
          </p:cNvPr>
          <p:cNvSpPr/>
          <p:nvPr/>
        </p:nvSpPr>
        <p:spPr>
          <a:xfrm>
            <a:off x="4507466" y="614896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YAOURT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YOGUR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4C86657E-E794-3AA5-04F4-1A02C8D83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112" y="6267352"/>
            <a:ext cx="1476707" cy="147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F173F9FD-71F2-A3D1-D42A-15D46A131BA2}"/>
              </a:ext>
            </a:extLst>
          </p:cNvPr>
          <p:cNvCxnSpPr/>
          <p:nvPr/>
        </p:nvCxnSpPr>
        <p:spPr>
          <a:xfrm flipH="1">
            <a:off x="2282260" y="0"/>
            <a:ext cx="101760" cy="990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2E0BCC28-8BE4-667A-608A-5C6FE027AC43}"/>
              </a:ext>
            </a:extLst>
          </p:cNvPr>
          <p:cNvSpPr txBox="1"/>
          <p:nvPr/>
        </p:nvSpPr>
        <p:spPr>
          <a:xfrm rot="16200000">
            <a:off x="-2557972" y="4766637"/>
            <a:ext cx="9813259" cy="46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VOCABULARIO DISTRACTORES </a:t>
            </a:r>
            <a:r>
              <a:rPr lang="es-ES" sz="1200" dirty="0"/>
              <a:t>(se han preparado 2 distractores por cada palabra de colegio, procurando que se diferenciaran claramente en forma, color, y fueran palabras ya conocidas para la persona en concreto)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552FC3D-8518-81EF-74FD-821537E4A352}"/>
              </a:ext>
            </a:extLst>
          </p:cNvPr>
          <p:cNvSpPr txBox="1"/>
          <p:nvPr/>
        </p:nvSpPr>
        <p:spPr>
          <a:xfrm rot="16200000">
            <a:off x="1746590" y="4645053"/>
            <a:ext cx="990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4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7160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4 </a:t>
            </a:r>
            <a:br>
              <a:rPr lang="es-ES" dirty="0"/>
            </a:br>
            <a:r>
              <a:rPr lang="es-ES" dirty="0"/>
              <a:t>¿QUÉ ES?</a:t>
            </a:r>
            <a:br>
              <a:rPr lang="es-ES" dirty="0"/>
            </a:br>
            <a:r>
              <a:rPr lang="es-ES" dirty="0"/>
              <a:t>QU’EST-CE QUE C’EST?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4 ¿QUÉ ES?  Emparejar imágenes similares (silla – pinturas – tijeras).</a:t>
            </a:r>
          </a:p>
          <a:p>
            <a:pPr>
              <a:buFontTx/>
              <a:buChar char="-"/>
            </a:pPr>
            <a:r>
              <a:rPr lang="es-ES" dirty="0"/>
              <a:t> 1º Plastificar plantilla. Colocar velcro.</a:t>
            </a:r>
          </a:p>
          <a:p>
            <a:pPr>
              <a:buFontTx/>
              <a:buChar char="-"/>
            </a:pPr>
            <a:r>
              <a:rPr lang="es-ES" dirty="0"/>
              <a:t>2º. Recortar y plastificar imágenes. </a:t>
            </a:r>
          </a:p>
          <a:p>
            <a:pPr>
              <a:buFontTx/>
              <a:buChar char="-"/>
            </a:pPr>
            <a:r>
              <a:rPr lang="es-ES" dirty="0"/>
              <a:t>3º El alumno tiene que clasificar las imágenes similares.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Se incluye fotografía de montaje al final.</a:t>
            </a:r>
          </a:p>
        </p:txBody>
      </p:sp>
    </p:spTree>
    <p:extLst>
      <p:ext uri="{BB962C8B-B14F-4D97-AF65-F5344CB8AC3E}">
        <p14:creationId xmlns:p14="http://schemas.microsoft.com/office/powerpoint/2010/main" val="245147615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6C8FC4F5-0A2B-47E2-A2D1-43F24C309868}"/>
              </a:ext>
            </a:extLst>
          </p:cNvPr>
          <p:cNvSpPr/>
          <p:nvPr/>
        </p:nvSpPr>
        <p:spPr>
          <a:xfrm>
            <a:off x="4738008" y="1401678"/>
            <a:ext cx="1990725" cy="84010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7EA680A-83E3-4456-82A5-CA2B911391B9}"/>
              </a:ext>
            </a:extLst>
          </p:cNvPr>
          <p:cNvSpPr/>
          <p:nvPr/>
        </p:nvSpPr>
        <p:spPr>
          <a:xfrm>
            <a:off x="276225" y="1401678"/>
            <a:ext cx="1990725" cy="84010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3B7AA61-635B-4A0C-80D2-C164CDF7FF7D}"/>
              </a:ext>
            </a:extLst>
          </p:cNvPr>
          <p:cNvSpPr txBox="1"/>
          <p:nvPr/>
        </p:nvSpPr>
        <p:spPr>
          <a:xfrm>
            <a:off x="120930" y="910366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dirty="0"/>
              <a:t>COLOCA</a:t>
            </a:r>
          </a:p>
          <a:p>
            <a:pPr algn="ctr"/>
            <a:r>
              <a:rPr lang="es-ES" sz="800" dirty="0"/>
              <a:t>EL IGUAL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0187405F-7ACC-4A1C-9FEC-527D90DB510F}"/>
              </a:ext>
            </a:extLst>
          </p:cNvPr>
          <p:cNvSpPr/>
          <p:nvPr/>
        </p:nvSpPr>
        <p:spPr>
          <a:xfrm>
            <a:off x="120929" y="480194"/>
            <a:ext cx="72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7AAAE563-CC5C-4715-BBE7-F054DE701449}"/>
              </a:ext>
            </a:extLst>
          </p:cNvPr>
          <p:cNvSpPr/>
          <p:nvPr/>
        </p:nvSpPr>
        <p:spPr>
          <a:xfrm>
            <a:off x="2507116" y="1401678"/>
            <a:ext cx="1990725" cy="840105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08FDC9-2BF1-4B9F-9160-BCA312739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74" y="431468"/>
            <a:ext cx="593227" cy="59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CuadroTexto 55">
            <a:extLst>
              <a:ext uri="{FF2B5EF4-FFF2-40B4-BE49-F238E27FC236}">
                <a16:creationId xmlns:a16="http://schemas.microsoft.com/office/drawing/2014/main" id="{F32D73B3-A199-4D5E-B978-11BACDBD40E5}"/>
              </a:ext>
            </a:extLst>
          </p:cNvPr>
          <p:cNvSpPr txBox="1"/>
          <p:nvPr/>
        </p:nvSpPr>
        <p:spPr>
          <a:xfrm>
            <a:off x="874174" y="688181"/>
            <a:ext cx="5540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QU’EST-CE QUE C’EST? </a:t>
            </a:r>
          </a:p>
          <a:p>
            <a:r>
              <a:rPr lang="es-ES" sz="1200" dirty="0"/>
              <a:t>¿QUÉ ES? COLOCA LOS IGULES</a:t>
            </a:r>
          </a:p>
        </p:txBody>
      </p:sp>
      <p:graphicFrame>
        <p:nvGraphicFramePr>
          <p:cNvPr id="2" name="Tabla 54">
            <a:extLst>
              <a:ext uri="{FF2B5EF4-FFF2-40B4-BE49-F238E27FC236}">
                <a16:creationId xmlns:a16="http://schemas.microsoft.com/office/drawing/2014/main" id="{C09600B4-0CFD-7A42-8E4C-6013B3938670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78823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C4C6677-7C0E-8DE3-D077-F6A2C2A47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191827">
            <a:off x="2582181" y="4063230"/>
            <a:ext cx="1212861" cy="1106514"/>
          </a:xfrm>
          <a:prstGeom prst="rect">
            <a:avLst/>
          </a:prstGeom>
        </p:spPr>
      </p:pic>
      <p:pic>
        <p:nvPicPr>
          <p:cNvPr id="2" name="Picture 8" descr="Silla escolar alta calidad | Mobiliario escolar">
            <a:extLst>
              <a:ext uri="{FF2B5EF4-FFF2-40B4-BE49-F238E27FC236}">
                <a16:creationId xmlns:a16="http://schemas.microsoft.com/office/drawing/2014/main" id="{62C3443C-DADE-8517-2A41-D24C7DD582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10810" r="19871" b="11592"/>
          <a:stretch/>
        </p:blipFill>
        <p:spPr bwMode="auto">
          <a:xfrm>
            <a:off x="368833" y="648662"/>
            <a:ext cx="1004523" cy="127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D874D27-5595-46B1-9F70-182C7B6364BD}"/>
              </a:ext>
            </a:extLst>
          </p:cNvPr>
          <p:cNvSpPr/>
          <p:nvPr/>
        </p:nvSpPr>
        <p:spPr>
          <a:xfrm>
            <a:off x="228571" y="579914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662761-4A44-4B1C-8FA3-C197D53C6D32}"/>
              </a:ext>
            </a:extLst>
          </p:cNvPr>
          <p:cNvSpPr txBox="1"/>
          <p:nvPr/>
        </p:nvSpPr>
        <p:spPr>
          <a:xfrm>
            <a:off x="228571" y="1720546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CHAISE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93D2883-6A07-429A-87BC-684428B498A6}"/>
              </a:ext>
            </a:extLst>
          </p:cNvPr>
          <p:cNvSpPr/>
          <p:nvPr/>
        </p:nvSpPr>
        <p:spPr>
          <a:xfrm>
            <a:off x="246168" y="2279342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67AAFC-5200-4A1D-B0CF-74B3CF43208F}"/>
              </a:ext>
            </a:extLst>
          </p:cNvPr>
          <p:cNvSpPr txBox="1"/>
          <p:nvPr/>
        </p:nvSpPr>
        <p:spPr>
          <a:xfrm>
            <a:off x="246168" y="3419974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CHAISE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0FCC685B-8CFE-406A-A116-63B4CF63F5EC}"/>
              </a:ext>
            </a:extLst>
          </p:cNvPr>
          <p:cNvSpPr/>
          <p:nvPr/>
        </p:nvSpPr>
        <p:spPr>
          <a:xfrm>
            <a:off x="246168" y="3980515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4E6489C-FDD3-4070-8AA2-16421D501C0D}"/>
              </a:ext>
            </a:extLst>
          </p:cNvPr>
          <p:cNvSpPr txBox="1"/>
          <p:nvPr/>
        </p:nvSpPr>
        <p:spPr>
          <a:xfrm>
            <a:off x="246168" y="5121147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SILLA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75C18DC4-4006-40BB-8190-FA982D618FF4}"/>
              </a:ext>
            </a:extLst>
          </p:cNvPr>
          <p:cNvSpPr/>
          <p:nvPr/>
        </p:nvSpPr>
        <p:spPr>
          <a:xfrm>
            <a:off x="248961" y="5673279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EC4C71C-0BA1-46CC-9C3D-1E5E0D46F7F3}"/>
              </a:ext>
            </a:extLst>
          </p:cNvPr>
          <p:cNvSpPr txBox="1"/>
          <p:nvPr/>
        </p:nvSpPr>
        <p:spPr>
          <a:xfrm>
            <a:off x="248961" y="6813911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SILLA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2CBFD99-FD23-4246-8E63-6089BCDBAC73}"/>
              </a:ext>
            </a:extLst>
          </p:cNvPr>
          <p:cNvSpPr/>
          <p:nvPr/>
        </p:nvSpPr>
        <p:spPr>
          <a:xfrm>
            <a:off x="2505953" y="588323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AECE808-B74E-43C4-87B7-78C6F2DF941B}"/>
              </a:ext>
            </a:extLst>
          </p:cNvPr>
          <p:cNvSpPr txBox="1"/>
          <p:nvPr/>
        </p:nvSpPr>
        <p:spPr>
          <a:xfrm>
            <a:off x="2505953" y="1728955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CRAYON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301F563D-1D64-495E-A7E7-4D77BDDF1B43}"/>
              </a:ext>
            </a:extLst>
          </p:cNvPr>
          <p:cNvSpPr/>
          <p:nvPr/>
        </p:nvSpPr>
        <p:spPr>
          <a:xfrm>
            <a:off x="2523550" y="2287751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5D69909-0244-44EA-BE5D-12D3B627545C}"/>
              </a:ext>
            </a:extLst>
          </p:cNvPr>
          <p:cNvSpPr txBox="1"/>
          <p:nvPr/>
        </p:nvSpPr>
        <p:spPr>
          <a:xfrm>
            <a:off x="2523550" y="3428383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CRAYONS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765E1016-94DC-419F-9A07-5F2737CF3551}"/>
              </a:ext>
            </a:extLst>
          </p:cNvPr>
          <p:cNvSpPr/>
          <p:nvPr/>
        </p:nvSpPr>
        <p:spPr>
          <a:xfrm>
            <a:off x="2523550" y="3988924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CF2BBFC-2CD0-43D2-AC14-26C3DF2047C8}"/>
              </a:ext>
            </a:extLst>
          </p:cNvPr>
          <p:cNvSpPr txBox="1"/>
          <p:nvPr/>
        </p:nvSpPr>
        <p:spPr>
          <a:xfrm>
            <a:off x="2523550" y="5129556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PINTURAS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05DEB27E-D704-472F-8BF8-818E0DF79AA3}"/>
              </a:ext>
            </a:extLst>
          </p:cNvPr>
          <p:cNvSpPr/>
          <p:nvPr/>
        </p:nvSpPr>
        <p:spPr>
          <a:xfrm>
            <a:off x="2526343" y="5681688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CEABD0F-FBD3-461C-8CFC-A9D778638173}"/>
              </a:ext>
            </a:extLst>
          </p:cNvPr>
          <p:cNvSpPr txBox="1"/>
          <p:nvPr/>
        </p:nvSpPr>
        <p:spPr>
          <a:xfrm>
            <a:off x="2526343" y="6822320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PINTURA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775BE775-12D7-4154-8E89-7B4286CD3523}"/>
              </a:ext>
            </a:extLst>
          </p:cNvPr>
          <p:cNvSpPr/>
          <p:nvPr/>
        </p:nvSpPr>
        <p:spPr>
          <a:xfrm>
            <a:off x="4762065" y="588323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9372561-D9BE-4B50-B791-64C09D19BEE7}"/>
              </a:ext>
            </a:extLst>
          </p:cNvPr>
          <p:cNvSpPr txBox="1"/>
          <p:nvPr/>
        </p:nvSpPr>
        <p:spPr>
          <a:xfrm>
            <a:off x="4762065" y="1728955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CISEAUX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468B4038-3CEC-415C-AF73-0640E9583D71}"/>
              </a:ext>
            </a:extLst>
          </p:cNvPr>
          <p:cNvSpPr/>
          <p:nvPr/>
        </p:nvSpPr>
        <p:spPr>
          <a:xfrm>
            <a:off x="4779662" y="2287751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F55FEC2-018E-4427-989C-32646BF2F7A3}"/>
              </a:ext>
            </a:extLst>
          </p:cNvPr>
          <p:cNvSpPr txBox="1"/>
          <p:nvPr/>
        </p:nvSpPr>
        <p:spPr>
          <a:xfrm>
            <a:off x="4779662" y="3428383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CISEAUX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422564FD-4EC7-4242-8B8C-E453C48CF612}"/>
              </a:ext>
            </a:extLst>
          </p:cNvPr>
          <p:cNvSpPr/>
          <p:nvPr/>
        </p:nvSpPr>
        <p:spPr>
          <a:xfrm>
            <a:off x="4779662" y="3988924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BBB0F9D7-1949-4A05-8479-65A308610697}"/>
              </a:ext>
            </a:extLst>
          </p:cNvPr>
          <p:cNvSpPr txBox="1"/>
          <p:nvPr/>
        </p:nvSpPr>
        <p:spPr>
          <a:xfrm>
            <a:off x="4779662" y="5129556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TIJERA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842FF0A8-2A08-4F36-851F-0A772635AED3}"/>
              </a:ext>
            </a:extLst>
          </p:cNvPr>
          <p:cNvSpPr/>
          <p:nvPr/>
        </p:nvSpPr>
        <p:spPr>
          <a:xfrm>
            <a:off x="4782455" y="5681688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3C55F5D-1CCA-4817-8B3C-081120DB7870}"/>
              </a:ext>
            </a:extLst>
          </p:cNvPr>
          <p:cNvSpPr txBox="1"/>
          <p:nvPr/>
        </p:nvSpPr>
        <p:spPr>
          <a:xfrm>
            <a:off x="4782455" y="6822320"/>
            <a:ext cx="144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TIJERA</a:t>
            </a:r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183BC617-AA3F-463D-A5E1-0474BBE97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63" y="5786709"/>
            <a:ext cx="1184902" cy="118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5ABFDF23-F777-4037-AF1D-20D1806716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81085"/>
          <a:stretch/>
        </p:blipFill>
        <p:spPr>
          <a:xfrm rot="3063281">
            <a:off x="3044082" y="5653774"/>
            <a:ext cx="363741" cy="1440000"/>
          </a:xfrm>
          <a:prstGeom prst="rect">
            <a:avLst/>
          </a:prstGeom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1D43D8EE-D683-4EF6-A0D3-FD85ADEED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46" y="2352184"/>
            <a:ext cx="1140632" cy="114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>
            <a:extLst>
              <a:ext uri="{FF2B5EF4-FFF2-40B4-BE49-F238E27FC236}">
                <a16:creationId xmlns:a16="http://schemas.microsoft.com/office/drawing/2014/main" id="{5A94BB5A-862B-46B9-A05A-E82C45F41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79662" y="5534042"/>
            <a:ext cx="1440001" cy="14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Fondo blanco moderna silla de muebles de estilo de vida Foto gratis">
            <a:extLst>
              <a:ext uri="{FF2B5EF4-FFF2-40B4-BE49-F238E27FC236}">
                <a16:creationId xmlns:a16="http://schemas.microsoft.com/office/drawing/2014/main" id="{22BD2C95-9234-40D2-9CA4-5C09045E8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1" r="24706"/>
          <a:stretch/>
        </p:blipFill>
        <p:spPr bwMode="auto">
          <a:xfrm flipH="1">
            <a:off x="510260" y="4059973"/>
            <a:ext cx="911816" cy="104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2">
            <a:extLst>
              <a:ext uri="{FF2B5EF4-FFF2-40B4-BE49-F238E27FC236}">
                <a16:creationId xmlns:a16="http://schemas.microsoft.com/office/drawing/2014/main" id="{E68111AA-4671-4232-98B5-ED1787210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95" y="2325615"/>
            <a:ext cx="1193770" cy="119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Equipos de acero de oficina rojo horizontal Foto gratis">
            <a:extLst>
              <a:ext uri="{FF2B5EF4-FFF2-40B4-BE49-F238E27FC236}">
                <a16:creationId xmlns:a16="http://schemas.microsoft.com/office/drawing/2014/main" id="{A35DFA69-707C-482C-AD74-470B8FD5B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35" y="4138225"/>
            <a:ext cx="1553058" cy="103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0">
            <a:extLst>
              <a:ext uri="{FF2B5EF4-FFF2-40B4-BE49-F238E27FC236}">
                <a16:creationId xmlns:a16="http://schemas.microsoft.com/office/drawing/2014/main" id="{8CFBDE1F-1A3A-4985-9348-482A082BE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68" y="2341518"/>
            <a:ext cx="1197780" cy="119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7743F676-BE8C-40DC-B370-171CD96A80CD}"/>
              </a:ext>
            </a:extLst>
          </p:cNvPr>
          <p:cNvSpPr txBox="1"/>
          <p:nvPr/>
        </p:nvSpPr>
        <p:spPr>
          <a:xfrm>
            <a:off x="0" y="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RECORTA PARA CLASIFICAR (SILLA – PINTURA – TIJERA)</a:t>
            </a: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94956F7E-FE3F-FFCF-9F52-6793EFB26F6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2577767" y="704627"/>
            <a:ext cx="1338603" cy="945049"/>
          </a:xfrm>
          <a:prstGeom prst="rect">
            <a:avLst/>
          </a:prstGeom>
        </p:spPr>
      </p:pic>
      <p:pic>
        <p:nvPicPr>
          <p:cNvPr id="44" name="Imagen 42">
            <a:extLst>
              <a:ext uri="{FF2B5EF4-FFF2-40B4-BE49-F238E27FC236}">
                <a16:creationId xmlns:a16="http://schemas.microsoft.com/office/drawing/2014/main" id="{68CB3958-FF61-583C-654C-FEE5FD258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0" t="22780" r="13901" b="50000"/>
          <a:stretch>
            <a:fillRect/>
          </a:stretch>
        </p:blipFill>
        <p:spPr bwMode="auto">
          <a:xfrm>
            <a:off x="4762065" y="866806"/>
            <a:ext cx="1553059" cy="74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931537A0-47BA-B727-75D8-2EEEC74595C8}"/>
              </a:ext>
            </a:extLst>
          </p:cNvPr>
          <p:cNvSpPr txBox="1"/>
          <p:nvPr/>
        </p:nvSpPr>
        <p:spPr>
          <a:xfrm>
            <a:off x="-34343" y="9250352"/>
            <a:ext cx="65814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4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Freepik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06588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5 </a:t>
            </a:r>
            <a:br>
              <a:rPr lang="es-ES" dirty="0"/>
            </a:br>
            <a:r>
              <a:rPr lang="es-ES" dirty="0"/>
              <a:t>UNE EL IGUAL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5 UNE EL IGUAL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118665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51C07AB-A716-43DE-8F05-95E55F56E373}"/>
              </a:ext>
            </a:extLst>
          </p:cNvPr>
          <p:cNvSpPr txBox="1"/>
          <p:nvPr/>
        </p:nvSpPr>
        <p:spPr>
          <a:xfrm>
            <a:off x="148046" y="1094677"/>
            <a:ext cx="692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/>
              <a:t>UNE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019CFA9-6E02-4775-93A8-17CE94F13A8A}"/>
              </a:ext>
            </a:extLst>
          </p:cNvPr>
          <p:cNvSpPr/>
          <p:nvPr/>
        </p:nvSpPr>
        <p:spPr>
          <a:xfrm>
            <a:off x="120929" y="576446"/>
            <a:ext cx="72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3E42181-6FAF-4DC5-BA30-ED9029839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45" y="576447"/>
            <a:ext cx="656838" cy="65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44E2E566-E24D-4D03-B6B4-02677FAED021}"/>
              </a:ext>
            </a:extLst>
          </p:cNvPr>
          <p:cNvCxnSpPr/>
          <p:nvPr/>
        </p:nvCxnSpPr>
        <p:spPr>
          <a:xfrm>
            <a:off x="1882130" y="2532679"/>
            <a:ext cx="2800540" cy="417007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C8C88C83-7CE1-4B52-BBE8-FCB38B24FA5E}"/>
              </a:ext>
            </a:extLst>
          </p:cNvPr>
          <p:cNvCxnSpPr>
            <a:cxnSpLocks/>
          </p:cNvCxnSpPr>
          <p:nvPr/>
        </p:nvCxnSpPr>
        <p:spPr>
          <a:xfrm>
            <a:off x="1989968" y="6855155"/>
            <a:ext cx="1956390" cy="156694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1FCA0F8-0CB3-4327-A8C1-DAD29AC310D0}"/>
              </a:ext>
            </a:extLst>
          </p:cNvPr>
          <p:cNvCxnSpPr>
            <a:cxnSpLocks/>
          </p:cNvCxnSpPr>
          <p:nvPr/>
        </p:nvCxnSpPr>
        <p:spPr>
          <a:xfrm flipV="1">
            <a:off x="1862824" y="2839451"/>
            <a:ext cx="2468544" cy="168557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1D6464E7-0B1A-42C7-9547-D22DCC0A2A22}"/>
              </a:ext>
            </a:extLst>
          </p:cNvPr>
          <p:cNvCxnSpPr>
            <a:cxnSpLocks/>
          </p:cNvCxnSpPr>
          <p:nvPr/>
        </p:nvCxnSpPr>
        <p:spPr>
          <a:xfrm flipV="1">
            <a:off x="1864106" y="5284003"/>
            <a:ext cx="2298820" cy="35313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5B8AF05-51A0-46DF-868A-F8562EF30679}"/>
              </a:ext>
            </a:extLst>
          </p:cNvPr>
          <p:cNvSpPr txBox="1"/>
          <p:nvPr/>
        </p:nvSpPr>
        <p:spPr>
          <a:xfrm>
            <a:off x="840929" y="1084918"/>
            <a:ext cx="5540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UNE LOS DIBUJOS IGUALES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4CD472C6-023B-45CB-910B-A93DBBDB2A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706180" y="8182270"/>
            <a:ext cx="729997" cy="105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A10DB5F-C948-416B-A6EE-89A5774309A4}"/>
              </a:ext>
            </a:extLst>
          </p:cNvPr>
          <p:cNvSpPr/>
          <p:nvPr/>
        </p:nvSpPr>
        <p:spPr>
          <a:xfrm>
            <a:off x="475182" y="1838858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SAC À DOS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AB9DAAC8-EA52-4F87-820D-1E042C76DD26}"/>
              </a:ext>
            </a:extLst>
          </p:cNvPr>
          <p:cNvSpPr/>
          <p:nvPr/>
        </p:nvSpPr>
        <p:spPr>
          <a:xfrm>
            <a:off x="455876" y="3778083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CRAYON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8D966D32-3196-4601-BE60-90F01CEFEE17}"/>
              </a:ext>
            </a:extLst>
          </p:cNvPr>
          <p:cNvSpPr/>
          <p:nvPr/>
        </p:nvSpPr>
        <p:spPr>
          <a:xfrm>
            <a:off x="494488" y="5924707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CISEAUX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556C802C-A3CC-47E9-B284-DD0A42644A80}"/>
              </a:ext>
            </a:extLst>
          </p:cNvPr>
          <p:cNvSpPr/>
          <p:nvPr/>
        </p:nvSpPr>
        <p:spPr>
          <a:xfrm>
            <a:off x="436570" y="8071331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LE LIVRE</a:t>
            </a:r>
          </a:p>
        </p:txBody>
      </p:sp>
      <p:pic>
        <p:nvPicPr>
          <p:cNvPr id="31" name="Picture 6">
            <a:extLst>
              <a:ext uri="{FF2B5EF4-FFF2-40B4-BE49-F238E27FC236}">
                <a16:creationId xmlns:a16="http://schemas.microsoft.com/office/drawing/2014/main" id="{4CF1468F-2CDB-4E70-B574-17B41FD53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4952280" y="3866393"/>
            <a:ext cx="729997" cy="105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ángulo 33">
            <a:extLst>
              <a:ext uri="{FF2B5EF4-FFF2-40B4-BE49-F238E27FC236}">
                <a16:creationId xmlns:a16="http://schemas.microsoft.com/office/drawing/2014/main" id="{755C2E7B-39E4-498A-9193-0C629C11088D}"/>
              </a:ext>
            </a:extLst>
          </p:cNvPr>
          <p:cNvSpPr/>
          <p:nvPr/>
        </p:nvSpPr>
        <p:spPr>
          <a:xfrm>
            <a:off x="4751026" y="5924707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C23DC87C-D728-4074-A0F2-265D0FB8D6C6}"/>
              </a:ext>
            </a:extLst>
          </p:cNvPr>
          <p:cNvSpPr/>
          <p:nvPr/>
        </p:nvSpPr>
        <p:spPr>
          <a:xfrm>
            <a:off x="4700694" y="1843807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7831B860-6A12-4023-938E-BAC55CEAD52A}"/>
              </a:ext>
            </a:extLst>
          </p:cNvPr>
          <p:cNvSpPr/>
          <p:nvPr/>
        </p:nvSpPr>
        <p:spPr>
          <a:xfrm>
            <a:off x="4751026" y="8071331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EA73DB66-54DF-499B-94A8-C238B8BC212E}"/>
              </a:ext>
            </a:extLst>
          </p:cNvPr>
          <p:cNvSpPr/>
          <p:nvPr/>
        </p:nvSpPr>
        <p:spPr>
          <a:xfrm>
            <a:off x="4682670" y="3755454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EL LIBRO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018203-4DA4-4FE0-9036-6317EF822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2" y="1850377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id="{4B846711-33C0-4CDD-99FA-7FAC5F895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2" y="5924707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>
            <a:extLst>
              <a:ext uri="{FF2B5EF4-FFF2-40B4-BE49-F238E27FC236}">
                <a16:creationId xmlns:a16="http://schemas.microsoft.com/office/drawing/2014/main" id="{608D7B22-2C92-4780-8A3E-F2E557420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24" y="3785784"/>
            <a:ext cx="1337359" cy="133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2DAF6761-EF4C-45A9-884F-A0EB81A94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30" y="5946887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>
            <a:extLst>
              <a:ext uri="{FF2B5EF4-FFF2-40B4-BE49-F238E27FC236}">
                <a16:creationId xmlns:a16="http://schemas.microsoft.com/office/drawing/2014/main" id="{3C088D59-ADF5-4803-A371-DDD0BB09F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026" y="8072492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>
            <a:extLst>
              <a:ext uri="{FF2B5EF4-FFF2-40B4-BE49-F238E27FC236}">
                <a16:creationId xmlns:a16="http://schemas.microsoft.com/office/drawing/2014/main" id="{4D3DF230-7E48-4593-B78F-9E5CB7D42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694" y="1830709"/>
            <a:ext cx="1337359" cy="133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a 54">
            <a:extLst>
              <a:ext uri="{FF2B5EF4-FFF2-40B4-BE49-F238E27FC236}">
                <a16:creationId xmlns:a16="http://schemas.microsoft.com/office/drawing/2014/main" id="{92D5AABF-802F-A98C-5C3B-17DA73EC5406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1E23FB9D-D450-DB5A-A162-0A672AD5ED93}"/>
              </a:ext>
            </a:extLst>
          </p:cNvPr>
          <p:cNvSpPr txBox="1"/>
          <p:nvPr/>
        </p:nvSpPr>
        <p:spPr>
          <a:xfrm>
            <a:off x="-719" y="9569911"/>
            <a:ext cx="685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7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7478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51C07AB-A716-43DE-8F05-95E55F56E373}"/>
              </a:ext>
            </a:extLst>
          </p:cNvPr>
          <p:cNvSpPr txBox="1"/>
          <p:nvPr/>
        </p:nvSpPr>
        <p:spPr>
          <a:xfrm>
            <a:off x="148046" y="1070614"/>
            <a:ext cx="692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/>
              <a:t>UNE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019CFA9-6E02-4775-93A8-17CE94F13A8A}"/>
              </a:ext>
            </a:extLst>
          </p:cNvPr>
          <p:cNvSpPr/>
          <p:nvPr/>
        </p:nvSpPr>
        <p:spPr>
          <a:xfrm>
            <a:off x="120929" y="552383"/>
            <a:ext cx="72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3E42181-6FAF-4DC5-BA30-ED9029839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45" y="552384"/>
            <a:ext cx="656838" cy="65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44E2E566-E24D-4D03-B6B4-02677FAED021}"/>
              </a:ext>
            </a:extLst>
          </p:cNvPr>
          <p:cNvCxnSpPr>
            <a:cxnSpLocks/>
            <a:endCxn id="36" idx="1"/>
          </p:cNvCxnSpPr>
          <p:nvPr/>
        </p:nvCxnSpPr>
        <p:spPr>
          <a:xfrm>
            <a:off x="1950486" y="2429516"/>
            <a:ext cx="2800540" cy="631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C8C88C83-7CE1-4B52-BBE8-FCB38B24FA5E}"/>
              </a:ext>
            </a:extLst>
          </p:cNvPr>
          <p:cNvCxnSpPr>
            <a:cxnSpLocks/>
          </p:cNvCxnSpPr>
          <p:nvPr/>
        </p:nvCxnSpPr>
        <p:spPr>
          <a:xfrm flipV="1">
            <a:off x="1989968" y="5212886"/>
            <a:ext cx="1835990" cy="16182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61FCA0F8-0CB3-4327-A8C1-DAD29AC310D0}"/>
              </a:ext>
            </a:extLst>
          </p:cNvPr>
          <p:cNvCxnSpPr>
            <a:cxnSpLocks/>
          </p:cNvCxnSpPr>
          <p:nvPr/>
        </p:nvCxnSpPr>
        <p:spPr>
          <a:xfrm flipV="1">
            <a:off x="1862824" y="2815388"/>
            <a:ext cx="2468544" cy="168557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1D6464E7-0B1A-42C7-9547-D22DCC0A2A22}"/>
              </a:ext>
            </a:extLst>
          </p:cNvPr>
          <p:cNvCxnSpPr>
            <a:cxnSpLocks/>
          </p:cNvCxnSpPr>
          <p:nvPr/>
        </p:nvCxnSpPr>
        <p:spPr>
          <a:xfrm flipV="1">
            <a:off x="1864106" y="6617367"/>
            <a:ext cx="2702174" cy="217389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5B8AF05-51A0-46DF-868A-F8562EF30679}"/>
              </a:ext>
            </a:extLst>
          </p:cNvPr>
          <p:cNvSpPr txBox="1"/>
          <p:nvPr/>
        </p:nvSpPr>
        <p:spPr>
          <a:xfrm>
            <a:off x="840929" y="1060855"/>
            <a:ext cx="5540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UNE LOS DIBUJOS IGUALES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A10DB5F-C948-416B-A6EE-89A5774309A4}"/>
              </a:ext>
            </a:extLst>
          </p:cNvPr>
          <p:cNvSpPr/>
          <p:nvPr/>
        </p:nvSpPr>
        <p:spPr>
          <a:xfrm>
            <a:off x="475182" y="1814795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SAC À DOS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AB9DAAC8-EA52-4F87-820D-1E042C76DD26}"/>
              </a:ext>
            </a:extLst>
          </p:cNvPr>
          <p:cNvSpPr/>
          <p:nvPr/>
        </p:nvSpPr>
        <p:spPr>
          <a:xfrm>
            <a:off x="455876" y="3754020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CHAISE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8D966D32-3196-4601-BE60-90F01CEFEE17}"/>
              </a:ext>
            </a:extLst>
          </p:cNvPr>
          <p:cNvSpPr/>
          <p:nvPr/>
        </p:nvSpPr>
        <p:spPr>
          <a:xfrm>
            <a:off x="494488" y="5900644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COLLE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556C802C-A3CC-47E9-B284-DD0A42644A80}"/>
              </a:ext>
            </a:extLst>
          </p:cNvPr>
          <p:cNvSpPr/>
          <p:nvPr/>
        </p:nvSpPr>
        <p:spPr>
          <a:xfrm>
            <a:off x="436570" y="8047268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TABLE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755C2E7B-39E4-498A-9193-0C629C11088D}"/>
              </a:ext>
            </a:extLst>
          </p:cNvPr>
          <p:cNvSpPr/>
          <p:nvPr/>
        </p:nvSpPr>
        <p:spPr>
          <a:xfrm>
            <a:off x="4751026" y="5900644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C23DC87C-D728-4074-A0F2-265D0FB8D6C6}"/>
              </a:ext>
            </a:extLst>
          </p:cNvPr>
          <p:cNvSpPr/>
          <p:nvPr/>
        </p:nvSpPr>
        <p:spPr>
          <a:xfrm>
            <a:off x="4700694" y="1819744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7831B860-6A12-4023-938E-BAC55CEAD52A}"/>
              </a:ext>
            </a:extLst>
          </p:cNvPr>
          <p:cNvSpPr/>
          <p:nvPr/>
        </p:nvSpPr>
        <p:spPr>
          <a:xfrm>
            <a:off x="4751026" y="8047268"/>
            <a:ext cx="1406948" cy="1387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EA73DB66-54DF-499B-94A8-C238B8BC212E}"/>
              </a:ext>
            </a:extLst>
          </p:cNvPr>
          <p:cNvSpPr/>
          <p:nvPr/>
        </p:nvSpPr>
        <p:spPr>
          <a:xfrm>
            <a:off x="4751026" y="3652291"/>
            <a:ext cx="1406948" cy="13798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018203-4DA4-4FE0-9036-6317EF822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2" y="1826314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C95F887-4ED9-4161-987E-FFB77FE3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18" y="3732540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BE8E30F-D1D1-4B3D-AC7D-8A35333F3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2" y="8129662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376A0960-E8DE-4081-9262-F56871C3B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18" y="5887595"/>
            <a:ext cx="1207672" cy="120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879DEE7-EE38-46B9-9064-8265960029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3791" y="8114286"/>
            <a:ext cx="1000753" cy="954337"/>
          </a:xfrm>
          <a:prstGeom prst="rect">
            <a:avLst/>
          </a:prstGeom>
        </p:spPr>
      </p:pic>
      <p:pic>
        <p:nvPicPr>
          <p:cNvPr id="3080" name="Picture 8" descr="Silla escolar alta calidad | Mobiliario escolar">
            <a:extLst>
              <a:ext uri="{FF2B5EF4-FFF2-40B4-BE49-F238E27FC236}">
                <a16:creationId xmlns:a16="http://schemas.microsoft.com/office/drawing/2014/main" id="{80F5BCE5-0068-472C-A193-EED491BEAA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10810" r="19871" b="11592"/>
          <a:stretch/>
        </p:blipFill>
        <p:spPr bwMode="auto">
          <a:xfrm>
            <a:off x="4950302" y="1944816"/>
            <a:ext cx="793322" cy="10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upitre Escolar – Un mundo para la EDUCACIÓN">
            <a:extLst>
              <a:ext uri="{FF2B5EF4-FFF2-40B4-BE49-F238E27FC236}">
                <a16:creationId xmlns:a16="http://schemas.microsoft.com/office/drawing/2014/main" id="{7CB75645-8BA8-4910-8312-1DC22B55F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647" y="5969280"/>
            <a:ext cx="1027413" cy="104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Pegamento pritt en barra 22 gr uso escolar | 84155870 |">
            <a:extLst>
              <a:ext uri="{FF2B5EF4-FFF2-40B4-BE49-F238E27FC236}">
                <a16:creationId xmlns:a16="http://schemas.microsoft.com/office/drawing/2014/main" id="{1E60DBC6-35A1-43CD-BF73-8845D9F70F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2" r="31565"/>
          <a:stretch/>
        </p:blipFill>
        <p:spPr bwMode="auto">
          <a:xfrm>
            <a:off x="5192368" y="3605762"/>
            <a:ext cx="492806" cy="121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a 54">
            <a:extLst>
              <a:ext uri="{FF2B5EF4-FFF2-40B4-BE49-F238E27FC236}">
                <a16:creationId xmlns:a16="http://schemas.microsoft.com/office/drawing/2014/main" id="{B120FB7E-9F7A-FEE8-2446-DCA6045CD256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523678B1-24D8-65ED-705E-F0198AE0BB65}"/>
              </a:ext>
            </a:extLst>
          </p:cNvPr>
          <p:cNvSpPr txBox="1"/>
          <p:nvPr/>
        </p:nvSpPr>
        <p:spPr>
          <a:xfrm>
            <a:off x="-719" y="9569911"/>
            <a:ext cx="685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1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10543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 6</a:t>
            </a:r>
            <a:br>
              <a:rPr lang="es-ES" dirty="0"/>
            </a:br>
            <a:r>
              <a:rPr lang="es-ES" dirty="0"/>
              <a:t>CANTIDAD - COLOR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6 CANTIDAD Y/O COLOR</a:t>
            </a:r>
          </a:p>
          <a:p>
            <a:r>
              <a:rPr lang="es-ES" dirty="0"/>
              <a:t>Pinta del color correspondiente.</a:t>
            </a:r>
          </a:p>
          <a:p>
            <a:r>
              <a:rPr lang="es-ES" dirty="0"/>
              <a:t>Repasa los números.</a:t>
            </a:r>
          </a:p>
        </p:txBody>
      </p:sp>
    </p:spTree>
    <p:extLst>
      <p:ext uri="{BB962C8B-B14F-4D97-AF65-F5344CB8AC3E}">
        <p14:creationId xmlns:p14="http://schemas.microsoft.com/office/powerpoint/2010/main" val="938383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RÈGLE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REGLA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MAISON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CASA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C8EAF38-5568-9863-62E3-26B44C8283C4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822400DD-9443-6007-6CD6-EE21F7123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23" y="6746253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Regla Colorida En El Fondo Blanco Imagen de archivo - Imagen de verde,  fuente: 122195973">
            <a:extLst>
              <a:ext uri="{FF2B5EF4-FFF2-40B4-BE49-F238E27FC236}">
                <a16:creationId xmlns:a16="http://schemas.microsoft.com/office/drawing/2014/main" id="{E8945218-7455-2AFF-D413-BE26EEF35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6211">
            <a:off x="1541236" y="2123364"/>
            <a:ext cx="3528056" cy="117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>
            <a:extLst>
              <a:ext uri="{FF2B5EF4-FFF2-40B4-BE49-F238E27FC236}">
                <a16:creationId xmlns:a16="http://schemas.microsoft.com/office/drawing/2014/main" id="{8FE38BE2-2A3E-2544-1DF6-B07F1030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068" y="6746253"/>
            <a:ext cx="1341636" cy="134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1616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8F9D66C-E926-6A4A-9FDA-3467056B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086" y="433935"/>
            <a:ext cx="997222" cy="99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344934"/>
              </p:ext>
            </p:extLst>
          </p:nvPr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1FBE49F-AF4A-FC2C-D0EA-2D2CA3002DE4}"/>
              </a:ext>
            </a:extLst>
          </p:cNvPr>
          <p:cNvSpPr/>
          <p:nvPr/>
        </p:nvSpPr>
        <p:spPr>
          <a:xfrm>
            <a:off x="678517" y="1666568"/>
            <a:ext cx="2251825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943285" y="675976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EN LA </a:t>
            </a:r>
            <a:r>
              <a:rPr lang="es-ES" b="1" dirty="0"/>
              <a:t>MOCHILA</a:t>
            </a:r>
            <a:r>
              <a:rPr lang="es-ES" dirty="0"/>
              <a:t> METO    / </a:t>
            </a:r>
            <a:r>
              <a:rPr lang="es-ES" dirty="0">
                <a:solidFill>
                  <a:srgbClr val="0070C0"/>
                </a:solidFill>
              </a:rPr>
              <a:t>DANS LE </a:t>
            </a:r>
            <a:r>
              <a:rPr lang="es-ES" b="1" dirty="0">
                <a:solidFill>
                  <a:srgbClr val="0070C0"/>
                </a:solidFill>
              </a:rPr>
              <a:t>SÀC À DOS</a:t>
            </a:r>
            <a:r>
              <a:rPr lang="es-ES" dirty="0">
                <a:solidFill>
                  <a:srgbClr val="0070C0"/>
                </a:solidFill>
              </a:rPr>
              <a:t> JE METS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7C680B6-3611-0DEB-25A2-787CE865E8ED}"/>
              </a:ext>
            </a:extLst>
          </p:cNvPr>
          <p:cNvSpPr txBox="1"/>
          <p:nvPr/>
        </p:nvSpPr>
        <p:spPr>
          <a:xfrm>
            <a:off x="731835" y="3668038"/>
            <a:ext cx="225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DES CAHIERS </a:t>
            </a:r>
            <a:r>
              <a:rPr lang="es-ES" b="1" dirty="0">
                <a:solidFill>
                  <a:srgbClr val="0070C0"/>
                </a:solidFill>
              </a:rPr>
              <a:t>BLEUS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6F2B7FE1-415A-4E07-7E9A-CA86EB392B9D}"/>
              </a:ext>
            </a:extLst>
          </p:cNvPr>
          <p:cNvSpPr/>
          <p:nvPr/>
        </p:nvSpPr>
        <p:spPr>
          <a:xfrm>
            <a:off x="3847438" y="1691106"/>
            <a:ext cx="2267339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B37088-3F29-C59A-F8EE-A0AD539BA1CE}"/>
              </a:ext>
            </a:extLst>
          </p:cNvPr>
          <p:cNvSpPr txBox="1"/>
          <p:nvPr/>
        </p:nvSpPr>
        <p:spPr>
          <a:xfrm>
            <a:off x="3759024" y="3682548"/>
            <a:ext cx="2355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UN  STYLO    </a:t>
            </a:r>
            <a:r>
              <a:rPr lang="es-ES" b="1" dirty="0">
                <a:solidFill>
                  <a:srgbClr val="FF0000"/>
                </a:solidFill>
              </a:rPr>
              <a:t>ROUGE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29FD8E5-CE7A-3A17-F93C-5B9BB838395C}"/>
              </a:ext>
            </a:extLst>
          </p:cNvPr>
          <p:cNvSpPr/>
          <p:nvPr/>
        </p:nvSpPr>
        <p:spPr>
          <a:xfrm>
            <a:off x="276422" y="4678357"/>
            <a:ext cx="2308074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58D45F8-967B-4E00-01DE-9D750F3C2522}"/>
              </a:ext>
            </a:extLst>
          </p:cNvPr>
          <p:cNvSpPr txBox="1"/>
          <p:nvPr/>
        </p:nvSpPr>
        <p:spPr>
          <a:xfrm>
            <a:off x="276422" y="6620024"/>
            <a:ext cx="23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DES CISEAUX   </a:t>
            </a:r>
            <a:r>
              <a:rPr lang="es-ES" b="1" dirty="0"/>
              <a:t>NOIRS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6BEC839F-DD52-8F21-36D1-A4B060A07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751" y="1241557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65729C-74F7-6DA2-9695-D9FD374F0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614" y="125009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FD578DD-D0EE-309E-5B45-75B1D1727A7A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5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CE433D-E249-B81D-FE32-A1C0382558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190" y="2300761"/>
            <a:ext cx="890958" cy="89095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67F800A-DC69-48CF-500D-1CABDC12F0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0976" y="2718846"/>
            <a:ext cx="890958" cy="89095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24F3E118-6B33-8761-3708-AEA6444AD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5630" y="1943012"/>
            <a:ext cx="1797213" cy="1797213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FFA9DD69-B932-2880-68F1-8A16D218A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14" y="428816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298D23F-C053-92A0-76F8-41B6AABEA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82" y="4999106"/>
            <a:ext cx="1805584" cy="180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964C669-101D-E410-1EA6-E2247E2E77C8}"/>
              </a:ext>
            </a:extLst>
          </p:cNvPr>
          <p:cNvSpPr/>
          <p:nvPr/>
        </p:nvSpPr>
        <p:spPr>
          <a:xfrm>
            <a:off x="4094966" y="4709056"/>
            <a:ext cx="2308074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9A4ABA2A-0A5B-0CFD-C9F5-FC8793DB7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948" y="4318863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CDAA39B-40A9-9558-6689-3CA5F970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199" y="513572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9523D136-60DC-7EF4-CE83-69C006237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379" y="555252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FD96E6A7-AB8A-975F-1A0C-A6077EAA10E8}"/>
              </a:ext>
            </a:extLst>
          </p:cNvPr>
          <p:cNvSpPr txBox="1"/>
          <p:nvPr/>
        </p:nvSpPr>
        <p:spPr>
          <a:xfrm>
            <a:off x="4123211" y="6642386"/>
            <a:ext cx="23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DES CRAYONS </a:t>
            </a:r>
            <a:r>
              <a:rPr lang="es-ES" dirty="0">
                <a:solidFill>
                  <a:srgbClr val="FFC000"/>
                </a:solidFill>
              </a:rPr>
              <a:t>JAUNES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12B1B990-AF08-6D18-E729-66D4046489F7}"/>
              </a:ext>
            </a:extLst>
          </p:cNvPr>
          <p:cNvSpPr/>
          <p:nvPr/>
        </p:nvSpPr>
        <p:spPr>
          <a:xfrm>
            <a:off x="2274963" y="7434709"/>
            <a:ext cx="2308074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9F7064E-C09B-CC49-3B2C-30AE8EE74110}"/>
              </a:ext>
            </a:extLst>
          </p:cNvPr>
          <p:cNvSpPr txBox="1"/>
          <p:nvPr/>
        </p:nvSpPr>
        <p:spPr>
          <a:xfrm>
            <a:off x="2391183" y="9434173"/>
            <a:ext cx="23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UNE TROUSSE </a:t>
            </a:r>
            <a:r>
              <a:rPr lang="es-ES" b="1" dirty="0">
                <a:solidFill>
                  <a:srgbClr val="FF3399"/>
                </a:solidFill>
              </a:rPr>
              <a:t>ROSE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8F4545D-D29E-83FE-21D0-2FBB141C7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187" y="6892612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1052D14-BF70-7C54-ABFD-89849D080700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25000"/>
          </a:blip>
          <a:stretch>
            <a:fillRect/>
          </a:stretch>
        </p:blipFill>
        <p:spPr>
          <a:xfrm>
            <a:off x="2328953" y="8072788"/>
            <a:ext cx="2200093" cy="103423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EDFBF5F8-662B-5867-4AFC-7BCB268BA5B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1651" y="510721"/>
            <a:ext cx="720000" cy="720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43866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8F9D66C-E926-6A4A-9FDA-3467056B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2" y="506520"/>
            <a:ext cx="997222" cy="99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1FBE49F-AF4A-FC2C-D0EA-2D2CA3002DE4}"/>
              </a:ext>
            </a:extLst>
          </p:cNvPr>
          <p:cNvSpPr/>
          <p:nvPr/>
        </p:nvSpPr>
        <p:spPr>
          <a:xfrm>
            <a:off x="585537" y="2037966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E009367-E02A-BC87-702D-87571B1B59A4}"/>
              </a:ext>
            </a:extLst>
          </p:cNvPr>
          <p:cNvSpPr txBox="1"/>
          <p:nvPr/>
        </p:nvSpPr>
        <p:spPr>
          <a:xfrm>
            <a:off x="1066800" y="2243134"/>
            <a:ext cx="12753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0" dirty="0">
                <a:latin typeface="Escolar4" panose="00000400000000000000" pitchFamily="2" charset="0"/>
              </a:rPr>
              <a:t>1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1505675" y="629239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EN LA </a:t>
            </a:r>
            <a:r>
              <a:rPr lang="es-ES" b="1" dirty="0"/>
              <a:t>MOCHILA</a:t>
            </a:r>
            <a:r>
              <a:rPr lang="es-ES" dirty="0"/>
              <a:t> METO    / </a:t>
            </a:r>
            <a:r>
              <a:rPr lang="es-ES" dirty="0">
                <a:solidFill>
                  <a:srgbClr val="0070C0"/>
                </a:solidFill>
              </a:rPr>
              <a:t>DANS LE </a:t>
            </a:r>
            <a:r>
              <a:rPr lang="es-ES" b="1" dirty="0">
                <a:solidFill>
                  <a:srgbClr val="0070C0"/>
                </a:solidFill>
              </a:rPr>
              <a:t>SÀC À DOS</a:t>
            </a:r>
            <a:r>
              <a:rPr lang="es-ES" dirty="0">
                <a:solidFill>
                  <a:srgbClr val="0070C0"/>
                </a:solidFill>
              </a:rPr>
              <a:t> JE METS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7C680B6-3611-0DEB-25A2-787CE865E8ED}"/>
              </a:ext>
            </a:extLst>
          </p:cNvPr>
          <p:cNvSpPr txBox="1"/>
          <p:nvPr/>
        </p:nvSpPr>
        <p:spPr>
          <a:xfrm>
            <a:off x="3307285" y="4078859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UN  CRAYON         NOIR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ACDAA39B-40A9-9558-6689-3CA5F970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297180"/>
            <a:ext cx="1562398" cy="156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FFA9DD69-B932-2880-68F1-8A16D218A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52" y="277957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6F2B7FE1-415A-4E07-7E9A-CA86EB392B9D}"/>
              </a:ext>
            </a:extLst>
          </p:cNvPr>
          <p:cNvSpPr/>
          <p:nvPr/>
        </p:nvSpPr>
        <p:spPr>
          <a:xfrm>
            <a:off x="608200" y="4594797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3ABA6B9-2C32-773C-7FEF-81AD15D5F4E1}"/>
              </a:ext>
            </a:extLst>
          </p:cNvPr>
          <p:cNvSpPr txBox="1"/>
          <p:nvPr/>
        </p:nvSpPr>
        <p:spPr>
          <a:xfrm>
            <a:off x="1089463" y="4799965"/>
            <a:ext cx="12753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0" dirty="0">
                <a:solidFill>
                  <a:srgbClr val="FF0000"/>
                </a:solidFill>
                <a:latin typeface="Escolar4" panose="00000400000000000000" pitchFamily="2" charset="0"/>
              </a:rPr>
              <a:t>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B37088-3F29-C59A-F8EE-A0AD539BA1CE}"/>
              </a:ext>
            </a:extLst>
          </p:cNvPr>
          <p:cNvSpPr txBox="1"/>
          <p:nvPr/>
        </p:nvSpPr>
        <p:spPr>
          <a:xfrm>
            <a:off x="3329948" y="6635690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UN  STYLO                ROUGE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24F3E118-6B33-8761-3708-AEA6444AD3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1662" y="4838476"/>
            <a:ext cx="1797213" cy="1797213"/>
          </a:xfrm>
          <a:prstGeom prst="rect">
            <a:avLst/>
          </a:prstGeom>
        </p:spPr>
      </p:pic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29FD8E5-CE7A-3A17-F93C-5B9BB838395C}"/>
              </a:ext>
            </a:extLst>
          </p:cNvPr>
          <p:cNvSpPr/>
          <p:nvPr/>
        </p:nvSpPr>
        <p:spPr>
          <a:xfrm>
            <a:off x="562874" y="7210892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D31BE07-AF3D-F001-2503-38BF91499F76}"/>
              </a:ext>
            </a:extLst>
          </p:cNvPr>
          <p:cNvSpPr txBox="1"/>
          <p:nvPr/>
        </p:nvSpPr>
        <p:spPr>
          <a:xfrm>
            <a:off x="1044137" y="7416060"/>
            <a:ext cx="12753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0" dirty="0">
                <a:solidFill>
                  <a:srgbClr val="0070C0"/>
                </a:solidFill>
                <a:latin typeface="Escolar4" panose="00000400000000000000" pitchFamily="2" charset="0"/>
              </a:rPr>
              <a:t>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58D45F8-967B-4E00-01DE-9D750F3C2522}"/>
              </a:ext>
            </a:extLst>
          </p:cNvPr>
          <p:cNvSpPr txBox="1"/>
          <p:nvPr/>
        </p:nvSpPr>
        <p:spPr>
          <a:xfrm>
            <a:off x="3284622" y="9251785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UN  STYLO                BLEU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45C24A8D-AFB7-56F7-8C96-9A1FB5B298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336" y="7454571"/>
            <a:ext cx="1797213" cy="1797213"/>
          </a:xfrm>
          <a:prstGeom prst="rect">
            <a:avLst/>
          </a:prstGeom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BEC839F-DD52-8F21-36D1-A4B060A07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94" y="527128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65729C-74F7-6DA2-9695-D9FD374F0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45" y="776299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FD578DD-D0EE-309E-5B45-75B1D1727A7A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12161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8F9D66C-E926-6A4A-9FDA-3467056B9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2" y="506520"/>
            <a:ext cx="997222" cy="99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1FBE49F-AF4A-FC2C-D0EA-2D2CA3002DE4}"/>
              </a:ext>
            </a:extLst>
          </p:cNvPr>
          <p:cNvSpPr/>
          <p:nvPr/>
        </p:nvSpPr>
        <p:spPr>
          <a:xfrm>
            <a:off x="585537" y="2037966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E009367-E02A-BC87-702D-87571B1B59A4}"/>
              </a:ext>
            </a:extLst>
          </p:cNvPr>
          <p:cNvSpPr txBox="1"/>
          <p:nvPr/>
        </p:nvSpPr>
        <p:spPr>
          <a:xfrm>
            <a:off x="1066800" y="2243134"/>
            <a:ext cx="12753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0" dirty="0">
                <a:solidFill>
                  <a:srgbClr val="0070C0"/>
                </a:solidFill>
                <a:latin typeface="Escolar4" panose="00000400000000000000" pitchFamily="2" charset="0"/>
              </a:rPr>
              <a:t>2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1505675" y="629239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EN LA </a:t>
            </a:r>
            <a:r>
              <a:rPr lang="es-ES" b="1" dirty="0"/>
              <a:t>MOCHILA</a:t>
            </a:r>
            <a:r>
              <a:rPr lang="es-ES" dirty="0"/>
              <a:t> METO    / </a:t>
            </a:r>
            <a:r>
              <a:rPr lang="es-ES" dirty="0">
                <a:solidFill>
                  <a:srgbClr val="0070C0"/>
                </a:solidFill>
              </a:rPr>
              <a:t>DANS LE </a:t>
            </a:r>
            <a:r>
              <a:rPr lang="es-ES" b="1" dirty="0">
                <a:solidFill>
                  <a:srgbClr val="0070C0"/>
                </a:solidFill>
              </a:rPr>
              <a:t>SÀC À DOS</a:t>
            </a:r>
            <a:r>
              <a:rPr lang="es-ES" dirty="0">
                <a:solidFill>
                  <a:srgbClr val="0070C0"/>
                </a:solidFill>
              </a:rPr>
              <a:t> JE METS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7C680B6-3611-0DEB-25A2-787CE865E8ED}"/>
              </a:ext>
            </a:extLst>
          </p:cNvPr>
          <p:cNvSpPr txBox="1"/>
          <p:nvPr/>
        </p:nvSpPr>
        <p:spPr>
          <a:xfrm>
            <a:off x="3307285" y="4078859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DEUX  CAHIERS  BLEUS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6F2B7FE1-415A-4E07-7E9A-CA86EB392B9D}"/>
              </a:ext>
            </a:extLst>
          </p:cNvPr>
          <p:cNvSpPr/>
          <p:nvPr/>
        </p:nvSpPr>
        <p:spPr>
          <a:xfrm>
            <a:off x="608200" y="4594797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3ABA6B9-2C32-773C-7FEF-81AD15D5F4E1}"/>
              </a:ext>
            </a:extLst>
          </p:cNvPr>
          <p:cNvSpPr txBox="1"/>
          <p:nvPr/>
        </p:nvSpPr>
        <p:spPr>
          <a:xfrm>
            <a:off x="1089463" y="4799965"/>
            <a:ext cx="12753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0" dirty="0">
                <a:solidFill>
                  <a:srgbClr val="FFFF00"/>
                </a:solidFill>
                <a:latin typeface="Escolar4" panose="00000400000000000000" pitchFamily="2" charset="0"/>
              </a:rPr>
              <a:t>3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B37088-3F29-C59A-F8EE-A0AD539BA1CE}"/>
              </a:ext>
            </a:extLst>
          </p:cNvPr>
          <p:cNvSpPr txBox="1"/>
          <p:nvPr/>
        </p:nvSpPr>
        <p:spPr>
          <a:xfrm>
            <a:off x="3329948" y="6635690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TROIS  LIVRES  JAUNES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29FD8E5-CE7A-3A17-F93C-5B9BB838395C}"/>
              </a:ext>
            </a:extLst>
          </p:cNvPr>
          <p:cNvSpPr/>
          <p:nvPr/>
        </p:nvSpPr>
        <p:spPr>
          <a:xfrm>
            <a:off x="562874" y="7210892"/>
            <a:ext cx="5686926" cy="2373714"/>
          </a:xfrm>
          <a:prstGeom prst="roundRect">
            <a:avLst>
              <a:gd name="adj" fmla="val 10510"/>
            </a:avLst>
          </a:prstGeom>
          <a:solidFill>
            <a:srgbClr val="FFFFFF">
              <a:alpha val="49020"/>
            </a:srgbClr>
          </a:solidFill>
          <a:ln w="38100">
            <a:solidFill>
              <a:srgbClr val="0CA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D31BE07-AF3D-F001-2503-38BF91499F76}"/>
              </a:ext>
            </a:extLst>
          </p:cNvPr>
          <p:cNvSpPr txBox="1"/>
          <p:nvPr/>
        </p:nvSpPr>
        <p:spPr>
          <a:xfrm>
            <a:off x="1044137" y="7416060"/>
            <a:ext cx="127534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4000" dirty="0">
                <a:solidFill>
                  <a:srgbClr val="00B050"/>
                </a:solidFill>
                <a:latin typeface="Escolar4" panose="00000400000000000000" pitchFamily="2" charset="0"/>
              </a:rPr>
              <a:t>4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58D45F8-967B-4E00-01DE-9D750F3C2522}"/>
              </a:ext>
            </a:extLst>
          </p:cNvPr>
          <p:cNvSpPr txBox="1"/>
          <p:nvPr/>
        </p:nvSpPr>
        <p:spPr>
          <a:xfrm>
            <a:off x="3284622" y="9251785"/>
            <a:ext cx="298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QUATRE  GOMMES   VERTES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E165729C-74F7-6DA2-9695-D9FD374F0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63" y="2774984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A85620C-EFA1-D53A-F905-5CB956E39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385" y="2658798"/>
            <a:ext cx="1235947" cy="1235947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E2A6F1C-1F9C-CB3C-EB59-4E01C5C05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786" y="2619037"/>
            <a:ext cx="1235947" cy="123594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C1347EE-3696-DD2A-43E9-C6AE2CB859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9837" y="4740476"/>
            <a:ext cx="987800" cy="9878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780C26A-B445-A015-444C-F53CDF3702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8156" y="5658603"/>
            <a:ext cx="987800" cy="9878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301E317-20E3-0BF3-FEFA-1F326BFB69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585" y="4681515"/>
            <a:ext cx="987800" cy="987800"/>
          </a:xfrm>
          <a:prstGeom prst="rect">
            <a:avLst/>
          </a:prstGeom>
        </p:spPr>
      </p:pic>
      <p:pic>
        <p:nvPicPr>
          <p:cNvPr id="25" name="Picture 4" descr="Goma de borrar MILAN 430">
            <a:extLst>
              <a:ext uri="{FF2B5EF4-FFF2-40B4-BE49-F238E27FC236}">
                <a16:creationId xmlns:a16="http://schemas.microsoft.com/office/drawing/2014/main" id="{F1D31896-756C-76F4-7CE2-032A45F83DF7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2416519" y="7437291"/>
            <a:ext cx="890766" cy="9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Goma de borrar MILAN 430">
            <a:extLst>
              <a:ext uri="{FF2B5EF4-FFF2-40B4-BE49-F238E27FC236}">
                <a16:creationId xmlns:a16="http://schemas.microsoft.com/office/drawing/2014/main" id="{BF7CB322-9A27-FDDC-9F33-C4DA3C5FC3CE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3149332" y="8171785"/>
            <a:ext cx="890766" cy="9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Goma de borrar MILAN 430">
            <a:extLst>
              <a:ext uri="{FF2B5EF4-FFF2-40B4-BE49-F238E27FC236}">
                <a16:creationId xmlns:a16="http://schemas.microsoft.com/office/drawing/2014/main" id="{2F207728-6600-690B-B12E-E89C345BB9D6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4127688" y="7305900"/>
            <a:ext cx="890766" cy="9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Goma de borrar MILAN 430">
            <a:extLst>
              <a:ext uri="{FF2B5EF4-FFF2-40B4-BE49-F238E27FC236}">
                <a16:creationId xmlns:a16="http://schemas.microsoft.com/office/drawing/2014/main" id="{8A43FCEB-2BB7-0CEB-176B-3418C46A66FB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4923097" y="8171784"/>
            <a:ext cx="890766" cy="9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EC4E22C-939A-19DE-06EF-E0A46FEF5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21" y="5383349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973DBB7-26A8-ADC8-350C-60C95BC0B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87" y="7982862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656DC33-DDC1-018C-31A6-1CB17E100D35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9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1744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 7</a:t>
            </a:r>
            <a:br>
              <a:rPr lang="es-ES" dirty="0"/>
            </a:br>
            <a:r>
              <a:rPr lang="es-ES" dirty="0"/>
              <a:t>CLASIFICAR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7 CLASIFICAR</a:t>
            </a:r>
            <a:endParaRPr lang="es-ES" dirty="0"/>
          </a:p>
          <a:p>
            <a:r>
              <a:rPr lang="es-ES" dirty="0"/>
              <a:t>Clasificar elementos. También se puede trabajar el singular/plural.</a:t>
            </a:r>
          </a:p>
          <a:p>
            <a:r>
              <a:rPr lang="es-ES" dirty="0"/>
              <a:t>Imprimir las plantillas.</a:t>
            </a:r>
          </a:p>
          <a:p>
            <a:r>
              <a:rPr lang="es-ES" dirty="0"/>
              <a:t>Recortar los elementos. </a:t>
            </a:r>
          </a:p>
          <a:p>
            <a:r>
              <a:rPr lang="es-ES" dirty="0"/>
              <a:t>El alumno/a los puede pegar con pegamento en el apartado correspondiente. </a:t>
            </a:r>
          </a:p>
        </p:txBody>
      </p:sp>
    </p:spTree>
    <p:extLst>
      <p:ext uri="{BB962C8B-B14F-4D97-AF65-F5344CB8AC3E}">
        <p14:creationId xmlns:p14="http://schemas.microsoft.com/office/powerpoint/2010/main" val="24093833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>
            <a:off x="957465" y="9573510"/>
            <a:ext cx="6165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D39FFFD-749B-63BA-2949-C82422FBEADD}"/>
              </a:ext>
            </a:extLst>
          </p:cNvPr>
          <p:cNvSpPr/>
          <p:nvPr/>
        </p:nvSpPr>
        <p:spPr>
          <a:xfrm>
            <a:off x="95250" y="750410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632841 w 2876550"/>
              <a:gd name="connsiteY1" fmla="*/ 0 h 2433411"/>
              <a:gd name="connsiteX2" fmla="*/ 1179386 w 2876550"/>
              <a:gd name="connsiteY2" fmla="*/ 0 h 2433411"/>
              <a:gd name="connsiteX3" fmla="*/ 1754696 w 2876550"/>
              <a:gd name="connsiteY3" fmla="*/ 0 h 2433411"/>
              <a:gd name="connsiteX4" fmla="*/ 2272475 w 2876550"/>
              <a:gd name="connsiteY4" fmla="*/ 0 h 2433411"/>
              <a:gd name="connsiteX5" fmla="*/ 2876550 w 2876550"/>
              <a:gd name="connsiteY5" fmla="*/ 0 h 2433411"/>
              <a:gd name="connsiteX6" fmla="*/ 2876550 w 2876550"/>
              <a:gd name="connsiteY6" fmla="*/ 486682 h 2433411"/>
              <a:gd name="connsiteX7" fmla="*/ 2876550 w 2876550"/>
              <a:gd name="connsiteY7" fmla="*/ 997699 h 2433411"/>
              <a:gd name="connsiteX8" fmla="*/ 2876550 w 2876550"/>
              <a:gd name="connsiteY8" fmla="*/ 1533049 h 2433411"/>
              <a:gd name="connsiteX9" fmla="*/ 2876550 w 2876550"/>
              <a:gd name="connsiteY9" fmla="*/ 1995397 h 2433411"/>
              <a:gd name="connsiteX10" fmla="*/ 2876550 w 2876550"/>
              <a:gd name="connsiteY10" fmla="*/ 2433411 h 2433411"/>
              <a:gd name="connsiteX11" fmla="*/ 2330006 w 2876550"/>
              <a:gd name="connsiteY11" fmla="*/ 2433411 h 2433411"/>
              <a:gd name="connsiteX12" fmla="*/ 1840992 w 2876550"/>
              <a:gd name="connsiteY12" fmla="*/ 2433411 h 2433411"/>
              <a:gd name="connsiteX13" fmla="*/ 1265682 w 2876550"/>
              <a:gd name="connsiteY13" fmla="*/ 2433411 h 2433411"/>
              <a:gd name="connsiteX14" fmla="*/ 776668 w 2876550"/>
              <a:gd name="connsiteY14" fmla="*/ 2433411 h 2433411"/>
              <a:gd name="connsiteX15" fmla="*/ 0 w 2876550"/>
              <a:gd name="connsiteY15" fmla="*/ 2433411 h 2433411"/>
              <a:gd name="connsiteX16" fmla="*/ 0 w 2876550"/>
              <a:gd name="connsiteY16" fmla="*/ 1922395 h 2433411"/>
              <a:gd name="connsiteX17" fmla="*/ 0 w 2876550"/>
              <a:gd name="connsiteY17" fmla="*/ 1460047 h 2433411"/>
              <a:gd name="connsiteX18" fmla="*/ 0 w 2876550"/>
              <a:gd name="connsiteY18" fmla="*/ 1022033 h 2433411"/>
              <a:gd name="connsiteX19" fmla="*/ 0 w 2876550"/>
              <a:gd name="connsiteY19" fmla="*/ 511016 h 2433411"/>
              <a:gd name="connsiteX20" fmla="*/ 0 w 2876550"/>
              <a:gd name="connsiteY20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155421" y="-23726"/>
                  <a:pt x="444431" y="44518"/>
                  <a:pt x="632841" y="0"/>
                </a:cubicBezTo>
                <a:cubicBezTo>
                  <a:pt x="821251" y="-44518"/>
                  <a:pt x="917888" y="2911"/>
                  <a:pt x="1179386" y="0"/>
                </a:cubicBezTo>
                <a:cubicBezTo>
                  <a:pt x="1440884" y="-2911"/>
                  <a:pt x="1538971" y="64064"/>
                  <a:pt x="1754696" y="0"/>
                </a:cubicBezTo>
                <a:cubicBezTo>
                  <a:pt x="1970421" y="-64064"/>
                  <a:pt x="2152112" y="6927"/>
                  <a:pt x="2272475" y="0"/>
                </a:cubicBezTo>
                <a:cubicBezTo>
                  <a:pt x="2392838" y="-6927"/>
                  <a:pt x="2584074" y="10940"/>
                  <a:pt x="2876550" y="0"/>
                </a:cubicBezTo>
                <a:cubicBezTo>
                  <a:pt x="2887910" y="226899"/>
                  <a:pt x="2818810" y="389081"/>
                  <a:pt x="2876550" y="486682"/>
                </a:cubicBezTo>
                <a:cubicBezTo>
                  <a:pt x="2934290" y="584283"/>
                  <a:pt x="2828648" y="764459"/>
                  <a:pt x="2876550" y="997699"/>
                </a:cubicBezTo>
                <a:cubicBezTo>
                  <a:pt x="2924452" y="1230939"/>
                  <a:pt x="2849371" y="1293300"/>
                  <a:pt x="2876550" y="1533049"/>
                </a:cubicBezTo>
                <a:cubicBezTo>
                  <a:pt x="2903729" y="1772798"/>
                  <a:pt x="2833591" y="1769626"/>
                  <a:pt x="2876550" y="1995397"/>
                </a:cubicBezTo>
                <a:cubicBezTo>
                  <a:pt x="2919509" y="2221168"/>
                  <a:pt x="2841274" y="2244090"/>
                  <a:pt x="2876550" y="2433411"/>
                </a:cubicBezTo>
                <a:cubicBezTo>
                  <a:pt x="2623067" y="2448053"/>
                  <a:pt x="2551453" y="2419890"/>
                  <a:pt x="2330006" y="2433411"/>
                </a:cubicBezTo>
                <a:cubicBezTo>
                  <a:pt x="2108559" y="2446932"/>
                  <a:pt x="1947714" y="2378232"/>
                  <a:pt x="1840992" y="2433411"/>
                </a:cubicBezTo>
                <a:cubicBezTo>
                  <a:pt x="1734270" y="2488590"/>
                  <a:pt x="1449145" y="2390559"/>
                  <a:pt x="1265682" y="2433411"/>
                </a:cubicBezTo>
                <a:cubicBezTo>
                  <a:pt x="1082219" y="2476263"/>
                  <a:pt x="969054" y="2409018"/>
                  <a:pt x="776668" y="2433411"/>
                </a:cubicBezTo>
                <a:cubicBezTo>
                  <a:pt x="584282" y="2457804"/>
                  <a:pt x="338141" y="2377313"/>
                  <a:pt x="0" y="2433411"/>
                </a:cubicBezTo>
                <a:cubicBezTo>
                  <a:pt x="-55265" y="2191907"/>
                  <a:pt x="60939" y="2061023"/>
                  <a:pt x="0" y="1922395"/>
                </a:cubicBezTo>
                <a:cubicBezTo>
                  <a:pt x="-60939" y="1783767"/>
                  <a:pt x="55159" y="1568839"/>
                  <a:pt x="0" y="1460047"/>
                </a:cubicBezTo>
                <a:cubicBezTo>
                  <a:pt x="-55159" y="1351255"/>
                  <a:pt x="49632" y="1109685"/>
                  <a:pt x="0" y="1022033"/>
                </a:cubicBezTo>
                <a:cubicBezTo>
                  <a:pt x="-49632" y="934381"/>
                  <a:pt x="18442" y="655596"/>
                  <a:pt x="0" y="511016"/>
                </a:cubicBezTo>
                <a:cubicBezTo>
                  <a:pt x="-18442" y="366436"/>
                  <a:pt x="1375" y="177185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197343" y="-2501"/>
                  <a:pt x="344916" y="13412"/>
                  <a:pt x="546545" y="0"/>
                </a:cubicBezTo>
                <a:cubicBezTo>
                  <a:pt x="748174" y="-13412"/>
                  <a:pt x="858158" y="19829"/>
                  <a:pt x="1064324" y="0"/>
                </a:cubicBezTo>
                <a:cubicBezTo>
                  <a:pt x="1270490" y="-19829"/>
                  <a:pt x="1473073" y="56152"/>
                  <a:pt x="1610868" y="0"/>
                </a:cubicBezTo>
                <a:cubicBezTo>
                  <a:pt x="1748663" y="-56152"/>
                  <a:pt x="1965248" y="9639"/>
                  <a:pt x="2186178" y="0"/>
                </a:cubicBezTo>
                <a:cubicBezTo>
                  <a:pt x="2407108" y="-9639"/>
                  <a:pt x="2633697" y="29338"/>
                  <a:pt x="2876550" y="0"/>
                </a:cubicBezTo>
                <a:cubicBezTo>
                  <a:pt x="2900099" y="105301"/>
                  <a:pt x="2863553" y="309009"/>
                  <a:pt x="2876550" y="413680"/>
                </a:cubicBezTo>
                <a:cubicBezTo>
                  <a:pt x="2889547" y="518351"/>
                  <a:pt x="2848022" y="689719"/>
                  <a:pt x="2876550" y="876028"/>
                </a:cubicBezTo>
                <a:cubicBezTo>
                  <a:pt x="2905078" y="1062337"/>
                  <a:pt x="2861200" y="1165639"/>
                  <a:pt x="2876550" y="1387044"/>
                </a:cubicBezTo>
                <a:cubicBezTo>
                  <a:pt x="2891900" y="1608449"/>
                  <a:pt x="2863636" y="1645973"/>
                  <a:pt x="2876550" y="1800724"/>
                </a:cubicBezTo>
                <a:cubicBezTo>
                  <a:pt x="2889464" y="1955475"/>
                  <a:pt x="2831381" y="2265441"/>
                  <a:pt x="2876550" y="2433411"/>
                </a:cubicBezTo>
                <a:cubicBezTo>
                  <a:pt x="2670683" y="2496570"/>
                  <a:pt x="2583631" y="2400512"/>
                  <a:pt x="2330006" y="2433411"/>
                </a:cubicBezTo>
                <a:cubicBezTo>
                  <a:pt x="2076381" y="2466310"/>
                  <a:pt x="2006983" y="2431350"/>
                  <a:pt x="1697165" y="2433411"/>
                </a:cubicBezTo>
                <a:cubicBezTo>
                  <a:pt x="1387347" y="2435472"/>
                  <a:pt x="1216456" y="2410538"/>
                  <a:pt x="1093089" y="2433411"/>
                </a:cubicBezTo>
                <a:cubicBezTo>
                  <a:pt x="969722" y="2456284"/>
                  <a:pt x="719763" y="2375646"/>
                  <a:pt x="546544" y="2433411"/>
                </a:cubicBezTo>
                <a:cubicBezTo>
                  <a:pt x="373326" y="2491176"/>
                  <a:pt x="257258" y="2390285"/>
                  <a:pt x="0" y="2433411"/>
                </a:cubicBezTo>
                <a:cubicBezTo>
                  <a:pt x="-43292" y="2321987"/>
                  <a:pt x="50464" y="2112802"/>
                  <a:pt x="0" y="1995397"/>
                </a:cubicBezTo>
                <a:cubicBezTo>
                  <a:pt x="-50464" y="1877992"/>
                  <a:pt x="10471" y="1692869"/>
                  <a:pt x="0" y="1533049"/>
                </a:cubicBezTo>
                <a:cubicBezTo>
                  <a:pt x="-10471" y="1373229"/>
                  <a:pt x="47664" y="1190636"/>
                  <a:pt x="0" y="1095035"/>
                </a:cubicBezTo>
                <a:cubicBezTo>
                  <a:pt x="-47664" y="999434"/>
                  <a:pt x="7120" y="832824"/>
                  <a:pt x="0" y="681355"/>
                </a:cubicBezTo>
                <a:cubicBezTo>
                  <a:pt x="-7120" y="529886"/>
                  <a:pt x="2073" y="138238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1692601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BB11265-B48F-9079-EB1E-2B730F4EEA82}"/>
              </a:ext>
            </a:extLst>
          </p:cNvPr>
          <p:cNvSpPr/>
          <p:nvPr/>
        </p:nvSpPr>
        <p:spPr>
          <a:xfrm>
            <a:off x="3714750" y="750410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517779 w 2876550"/>
              <a:gd name="connsiteY1" fmla="*/ 0 h 2433411"/>
              <a:gd name="connsiteX2" fmla="*/ 1035558 w 2876550"/>
              <a:gd name="connsiteY2" fmla="*/ 0 h 2433411"/>
              <a:gd name="connsiteX3" fmla="*/ 1668399 w 2876550"/>
              <a:gd name="connsiteY3" fmla="*/ 0 h 2433411"/>
              <a:gd name="connsiteX4" fmla="*/ 2157413 w 2876550"/>
              <a:gd name="connsiteY4" fmla="*/ 0 h 2433411"/>
              <a:gd name="connsiteX5" fmla="*/ 2876550 w 2876550"/>
              <a:gd name="connsiteY5" fmla="*/ 0 h 2433411"/>
              <a:gd name="connsiteX6" fmla="*/ 2876550 w 2876550"/>
              <a:gd name="connsiteY6" fmla="*/ 462348 h 2433411"/>
              <a:gd name="connsiteX7" fmla="*/ 2876550 w 2876550"/>
              <a:gd name="connsiteY7" fmla="*/ 900362 h 2433411"/>
              <a:gd name="connsiteX8" fmla="*/ 2876550 w 2876550"/>
              <a:gd name="connsiteY8" fmla="*/ 1387044 h 2433411"/>
              <a:gd name="connsiteX9" fmla="*/ 2876550 w 2876550"/>
              <a:gd name="connsiteY9" fmla="*/ 1800724 h 2433411"/>
              <a:gd name="connsiteX10" fmla="*/ 2876550 w 2876550"/>
              <a:gd name="connsiteY10" fmla="*/ 2433411 h 2433411"/>
              <a:gd name="connsiteX11" fmla="*/ 2387537 w 2876550"/>
              <a:gd name="connsiteY11" fmla="*/ 2433411 h 2433411"/>
              <a:gd name="connsiteX12" fmla="*/ 1840992 w 2876550"/>
              <a:gd name="connsiteY12" fmla="*/ 2433411 h 2433411"/>
              <a:gd name="connsiteX13" fmla="*/ 1208151 w 2876550"/>
              <a:gd name="connsiteY13" fmla="*/ 2433411 h 2433411"/>
              <a:gd name="connsiteX14" fmla="*/ 719138 w 2876550"/>
              <a:gd name="connsiteY14" fmla="*/ 2433411 h 2433411"/>
              <a:gd name="connsiteX15" fmla="*/ 0 w 2876550"/>
              <a:gd name="connsiteY15" fmla="*/ 2433411 h 2433411"/>
              <a:gd name="connsiteX16" fmla="*/ 0 w 2876550"/>
              <a:gd name="connsiteY16" fmla="*/ 2019731 h 2433411"/>
              <a:gd name="connsiteX17" fmla="*/ 0 w 2876550"/>
              <a:gd name="connsiteY17" fmla="*/ 1581717 h 2433411"/>
              <a:gd name="connsiteX18" fmla="*/ 0 w 2876550"/>
              <a:gd name="connsiteY18" fmla="*/ 1119369 h 2433411"/>
              <a:gd name="connsiteX19" fmla="*/ 0 w 2876550"/>
              <a:gd name="connsiteY19" fmla="*/ 681355 h 2433411"/>
              <a:gd name="connsiteX20" fmla="*/ 0 w 2876550"/>
              <a:gd name="connsiteY20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162086" y="-52443"/>
                  <a:pt x="373545" y="8531"/>
                  <a:pt x="517779" y="0"/>
                </a:cubicBezTo>
                <a:cubicBezTo>
                  <a:pt x="662013" y="-8531"/>
                  <a:pt x="847950" y="62117"/>
                  <a:pt x="1035558" y="0"/>
                </a:cubicBezTo>
                <a:cubicBezTo>
                  <a:pt x="1223166" y="-62117"/>
                  <a:pt x="1401982" y="50104"/>
                  <a:pt x="1668399" y="0"/>
                </a:cubicBezTo>
                <a:cubicBezTo>
                  <a:pt x="1934816" y="-50104"/>
                  <a:pt x="2009250" y="16481"/>
                  <a:pt x="2157413" y="0"/>
                </a:cubicBezTo>
                <a:cubicBezTo>
                  <a:pt x="2305576" y="-16481"/>
                  <a:pt x="2595628" y="64870"/>
                  <a:pt x="2876550" y="0"/>
                </a:cubicBezTo>
                <a:cubicBezTo>
                  <a:pt x="2892055" y="148965"/>
                  <a:pt x="2838570" y="360921"/>
                  <a:pt x="2876550" y="462348"/>
                </a:cubicBezTo>
                <a:cubicBezTo>
                  <a:pt x="2914530" y="563775"/>
                  <a:pt x="2826307" y="695559"/>
                  <a:pt x="2876550" y="900362"/>
                </a:cubicBezTo>
                <a:cubicBezTo>
                  <a:pt x="2926793" y="1105165"/>
                  <a:pt x="2854520" y="1266662"/>
                  <a:pt x="2876550" y="1387044"/>
                </a:cubicBezTo>
                <a:cubicBezTo>
                  <a:pt x="2898580" y="1507426"/>
                  <a:pt x="2842045" y="1647403"/>
                  <a:pt x="2876550" y="1800724"/>
                </a:cubicBezTo>
                <a:cubicBezTo>
                  <a:pt x="2911055" y="1954045"/>
                  <a:pt x="2862974" y="2159640"/>
                  <a:pt x="2876550" y="2433411"/>
                </a:cubicBezTo>
                <a:cubicBezTo>
                  <a:pt x="2764289" y="2450379"/>
                  <a:pt x="2620539" y="2424943"/>
                  <a:pt x="2387537" y="2433411"/>
                </a:cubicBezTo>
                <a:cubicBezTo>
                  <a:pt x="2154535" y="2441879"/>
                  <a:pt x="1967156" y="2408103"/>
                  <a:pt x="1840992" y="2433411"/>
                </a:cubicBezTo>
                <a:cubicBezTo>
                  <a:pt x="1714829" y="2458719"/>
                  <a:pt x="1434296" y="2398335"/>
                  <a:pt x="1208151" y="2433411"/>
                </a:cubicBezTo>
                <a:cubicBezTo>
                  <a:pt x="982006" y="2468487"/>
                  <a:pt x="871478" y="2388931"/>
                  <a:pt x="719138" y="2433411"/>
                </a:cubicBezTo>
                <a:cubicBezTo>
                  <a:pt x="566798" y="2477891"/>
                  <a:pt x="287322" y="2405241"/>
                  <a:pt x="0" y="2433411"/>
                </a:cubicBezTo>
                <a:cubicBezTo>
                  <a:pt x="-5276" y="2301292"/>
                  <a:pt x="36189" y="2179288"/>
                  <a:pt x="0" y="2019731"/>
                </a:cubicBezTo>
                <a:cubicBezTo>
                  <a:pt x="-36189" y="1860174"/>
                  <a:pt x="45136" y="1766618"/>
                  <a:pt x="0" y="1581717"/>
                </a:cubicBezTo>
                <a:cubicBezTo>
                  <a:pt x="-45136" y="1396816"/>
                  <a:pt x="38520" y="1322583"/>
                  <a:pt x="0" y="1119369"/>
                </a:cubicBezTo>
                <a:cubicBezTo>
                  <a:pt x="-38520" y="916155"/>
                  <a:pt x="7424" y="776637"/>
                  <a:pt x="0" y="681355"/>
                </a:cubicBezTo>
                <a:cubicBezTo>
                  <a:pt x="-7424" y="586073"/>
                  <a:pt x="31258" y="180907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103670" y="-15568"/>
                  <a:pt x="272086" y="59709"/>
                  <a:pt x="517779" y="0"/>
                </a:cubicBezTo>
                <a:cubicBezTo>
                  <a:pt x="763472" y="-59709"/>
                  <a:pt x="783251" y="26518"/>
                  <a:pt x="1035558" y="0"/>
                </a:cubicBezTo>
                <a:cubicBezTo>
                  <a:pt x="1287865" y="-26518"/>
                  <a:pt x="1333857" y="5036"/>
                  <a:pt x="1582103" y="0"/>
                </a:cubicBezTo>
                <a:cubicBezTo>
                  <a:pt x="1830349" y="-5036"/>
                  <a:pt x="1945960" y="2478"/>
                  <a:pt x="2099882" y="0"/>
                </a:cubicBezTo>
                <a:cubicBezTo>
                  <a:pt x="2253804" y="-2478"/>
                  <a:pt x="2540174" y="77477"/>
                  <a:pt x="2876550" y="0"/>
                </a:cubicBezTo>
                <a:cubicBezTo>
                  <a:pt x="2900411" y="200653"/>
                  <a:pt x="2825125" y="284226"/>
                  <a:pt x="2876550" y="462348"/>
                </a:cubicBezTo>
                <a:cubicBezTo>
                  <a:pt x="2927975" y="640470"/>
                  <a:pt x="2834695" y="769177"/>
                  <a:pt x="2876550" y="924696"/>
                </a:cubicBezTo>
                <a:cubicBezTo>
                  <a:pt x="2918405" y="1080215"/>
                  <a:pt x="2849642" y="1201396"/>
                  <a:pt x="2876550" y="1338376"/>
                </a:cubicBezTo>
                <a:cubicBezTo>
                  <a:pt x="2903458" y="1475356"/>
                  <a:pt x="2861113" y="1612793"/>
                  <a:pt x="2876550" y="1873726"/>
                </a:cubicBezTo>
                <a:cubicBezTo>
                  <a:pt x="2891987" y="2134659"/>
                  <a:pt x="2832751" y="2244487"/>
                  <a:pt x="2876550" y="2433411"/>
                </a:cubicBezTo>
                <a:cubicBezTo>
                  <a:pt x="2568906" y="2494524"/>
                  <a:pt x="2445703" y="2398250"/>
                  <a:pt x="2243709" y="2433411"/>
                </a:cubicBezTo>
                <a:cubicBezTo>
                  <a:pt x="2041715" y="2468572"/>
                  <a:pt x="1852463" y="2405395"/>
                  <a:pt x="1610868" y="2433411"/>
                </a:cubicBezTo>
                <a:cubicBezTo>
                  <a:pt x="1369273" y="2461427"/>
                  <a:pt x="1356352" y="2388100"/>
                  <a:pt x="1121855" y="2433411"/>
                </a:cubicBezTo>
                <a:cubicBezTo>
                  <a:pt x="887358" y="2478722"/>
                  <a:pt x="848581" y="2404200"/>
                  <a:pt x="604075" y="2433411"/>
                </a:cubicBezTo>
                <a:cubicBezTo>
                  <a:pt x="359569" y="2462622"/>
                  <a:pt x="247974" y="2395175"/>
                  <a:pt x="0" y="2433411"/>
                </a:cubicBezTo>
                <a:cubicBezTo>
                  <a:pt x="-53262" y="2264550"/>
                  <a:pt x="8727" y="2075353"/>
                  <a:pt x="0" y="1946729"/>
                </a:cubicBezTo>
                <a:cubicBezTo>
                  <a:pt x="-8727" y="1818105"/>
                  <a:pt x="18847" y="1593779"/>
                  <a:pt x="0" y="1411378"/>
                </a:cubicBezTo>
                <a:cubicBezTo>
                  <a:pt x="-18847" y="1228977"/>
                  <a:pt x="6912" y="1011303"/>
                  <a:pt x="0" y="900362"/>
                </a:cubicBezTo>
                <a:cubicBezTo>
                  <a:pt x="-6912" y="789421"/>
                  <a:pt x="21860" y="553092"/>
                  <a:pt x="0" y="462348"/>
                </a:cubicBezTo>
                <a:cubicBezTo>
                  <a:pt x="-21860" y="371604"/>
                  <a:pt x="50419" y="149258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6863099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1240C61-5D79-FF2A-A3FB-4813F8AD3E15}"/>
              </a:ext>
            </a:extLst>
          </p:cNvPr>
          <p:cNvSpPr/>
          <p:nvPr/>
        </p:nvSpPr>
        <p:spPr>
          <a:xfrm>
            <a:off x="95250" y="3555462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546545 w 2876550"/>
              <a:gd name="connsiteY1" fmla="*/ 0 h 2433411"/>
              <a:gd name="connsiteX2" fmla="*/ 1150620 w 2876550"/>
              <a:gd name="connsiteY2" fmla="*/ 0 h 2433411"/>
              <a:gd name="connsiteX3" fmla="*/ 1725930 w 2876550"/>
              <a:gd name="connsiteY3" fmla="*/ 0 h 2433411"/>
              <a:gd name="connsiteX4" fmla="*/ 2214944 w 2876550"/>
              <a:gd name="connsiteY4" fmla="*/ 0 h 2433411"/>
              <a:gd name="connsiteX5" fmla="*/ 2876550 w 2876550"/>
              <a:gd name="connsiteY5" fmla="*/ 0 h 2433411"/>
              <a:gd name="connsiteX6" fmla="*/ 2876550 w 2876550"/>
              <a:gd name="connsiteY6" fmla="*/ 438014 h 2433411"/>
              <a:gd name="connsiteX7" fmla="*/ 2876550 w 2876550"/>
              <a:gd name="connsiteY7" fmla="*/ 876028 h 2433411"/>
              <a:gd name="connsiteX8" fmla="*/ 2876550 w 2876550"/>
              <a:gd name="connsiteY8" fmla="*/ 1314042 h 2433411"/>
              <a:gd name="connsiteX9" fmla="*/ 2876550 w 2876550"/>
              <a:gd name="connsiteY9" fmla="*/ 1849392 h 2433411"/>
              <a:gd name="connsiteX10" fmla="*/ 2876550 w 2876550"/>
              <a:gd name="connsiteY10" fmla="*/ 2433411 h 2433411"/>
              <a:gd name="connsiteX11" fmla="*/ 2272475 w 2876550"/>
              <a:gd name="connsiteY11" fmla="*/ 2433411 h 2433411"/>
              <a:gd name="connsiteX12" fmla="*/ 1783461 w 2876550"/>
              <a:gd name="connsiteY12" fmla="*/ 2433411 h 2433411"/>
              <a:gd name="connsiteX13" fmla="*/ 1236916 w 2876550"/>
              <a:gd name="connsiteY13" fmla="*/ 2433411 h 2433411"/>
              <a:gd name="connsiteX14" fmla="*/ 632841 w 2876550"/>
              <a:gd name="connsiteY14" fmla="*/ 2433411 h 2433411"/>
              <a:gd name="connsiteX15" fmla="*/ 0 w 2876550"/>
              <a:gd name="connsiteY15" fmla="*/ 2433411 h 2433411"/>
              <a:gd name="connsiteX16" fmla="*/ 0 w 2876550"/>
              <a:gd name="connsiteY16" fmla="*/ 1995397 h 2433411"/>
              <a:gd name="connsiteX17" fmla="*/ 0 w 2876550"/>
              <a:gd name="connsiteY17" fmla="*/ 1557383 h 2433411"/>
              <a:gd name="connsiteX18" fmla="*/ 0 w 2876550"/>
              <a:gd name="connsiteY18" fmla="*/ 1022033 h 2433411"/>
              <a:gd name="connsiteX19" fmla="*/ 0 w 2876550"/>
              <a:gd name="connsiteY19" fmla="*/ 486682 h 2433411"/>
              <a:gd name="connsiteX20" fmla="*/ 0 w 2876550"/>
              <a:gd name="connsiteY20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170762" y="-60558"/>
                  <a:pt x="275310" y="9850"/>
                  <a:pt x="546545" y="0"/>
                </a:cubicBezTo>
                <a:cubicBezTo>
                  <a:pt x="817780" y="-9850"/>
                  <a:pt x="937469" y="55013"/>
                  <a:pt x="1150620" y="0"/>
                </a:cubicBezTo>
                <a:cubicBezTo>
                  <a:pt x="1363772" y="-55013"/>
                  <a:pt x="1593064" y="65272"/>
                  <a:pt x="1725930" y="0"/>
                </a:cubicBezTo>
                <a:cubicBezTo>
                  <a:pt x="1858796" y="-65272"/>
                  <a:pt x="2064141" y="36683"/>
                  <a:pt x="2214944" y="0"/>
                </a:cubicBezTo>
                <a:cubicBezTo>
                  <a:pt x="2365747" y="-36683"/>
                  <a:pt x="2613750" y="60483"/>
                  <a:pt x="2876550" y="0"/>
                </a:cubicBezTo>
                <a:cubicBezTo>
                  <a:pt x="2914791" y="109493"/>
                  <a:pt x="2857900" y="233169"/>
                  <a:pt x="2876550" y="438014"/>
                </a:cubicBezTo>
                <a:cubicBezTo>
                  <a:pt x="2895200" y="642859"/>
                  <a:pt x="2826208" y="725446"/>
                  <a:pt x="2876550" y="876028"/>
                </a:cubicBezTo>
                <a:cubicBezTo>
                  <a:pt x="2926892" y="1026610"/>
                  <a:pt x="2875048" y="1199725"/>
                  <a:pt x="2876550" y="1314042"/>
                </a:cubicBezTo>
                <a:cubicBezTo>
                  <a:pt x="2878052" y="1428359"/>
                  <a:pt x="2836470" y="1692894"/>
                  <a:pt x="2876550" y="1849392"/>
                </a:cubicBezTo>
                <a:cubicBezTo>
                  <a:pt x="2916630" y="2005890"/>
                  <a:pt x="2867259" y="2247204"/>
                  <a:pt x="2876550" y="2433411"/>
                </a:cubicBezTo>
                <a:cubicBezTo>
                  <a:pt x="2746412" y="2461893"/>
                  <a:pt x="2457311" y="2408323"/>
                  <a:pt x="2272475" y="2433411"/>
                </a:cubicBezTo>
                <a:cubicBezTo>
                  <a:pt x="2087639" y="2458499"/>
                  <a:pt x="1897738" y="2382741"/>
                  <a:pt x="1783461" y="2433411"/>
                </a:cubicBezTo>
                <a:cubicBezTo>
                  <a:pt x="1669184" y="2484081"/>
                  <a:pt x="1507075" y="2391271"/>
                  <a:pt x="1236916" y="2433411"/>
                </a:cubicBezTo>
                <a:cubicBezTo>
                  <a:pt x="966757" y="2475551"/>
                  <a:pt x="765829" y="2408297"/>
                  <a:pt x="632841" y="2433411"/>
                </a:cubicBezTo>
                <a:cubicBezTo>
                  <a:pt x="499853" y="2458525"/>
                  <a:pt x="238966" y="2389968"/>
                  <a:pt x="0" y="2433411"/>
                </a:cubicBezTo>
                <a:cubicBezTo>
                  <a:pt x="-8789" y="2338987"/>
                  <a:pt x="39898" y="2180755"/>
                  <a:pt x="0" y="1995397"/>
                </a:cubicBezTo>
                <a:cubicBezTo>
                  <a:pt x="-39898" y="1810039"/>
                  <a:pt x="28680" y="1724617"/>
                  <a:pt x="0" y="1557383"/>
                </a:cubicBezTo>
                <a:cubicBezTo>
                  <a:pt x="-28680" y="1390149"/>
                  <a:pt x="60459" y="1167594"/>
                  <a:pt x="0" y="1022033"/>
                </a:cubicBezTo>
                <a:cubicBezTo>
                  <a:pt x="-60459" y="876472"/>
                  <a:pt x="48475" y="749665"/>
                  <a:pt x="0" y="486682"/>
                </a:cubicBezTo>
                <a:cubicBezTo>
                  <a:pt x="-48475" y="223699"/>
                  <a:pt x="12749" y="141953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124726" y="-38449"/>
                  <a:pt x="353986" y="8586"/>
                  <a:pt x="575310" y="0"/>
                </a:cubicBezTo>
                <a:cubicBezTo>
                  <a:pt x="796634" y="-8586"/>
                  <a:pt x="932955" y="53670"/>
                  <a:pt x="1179386" y="0"/>
                </a:cubicBezTo>
                <a:cubicBezTo>
                  <a:pt x="1425817" y="-53670"/>
                  <a:pt x="1517665" y="45463"/>
                  <a:pt x="1812227" y="0"/>
                </a:cubicBezTo>
                <a:cubicBezTo>
                  <a:pt x="2106789" y="-45463"/>
                  <a:pt x="2655516" y="65056"/>
                  <a:pt x="2876550" y="0"/>
                </a:cubicBezTo>
                <a:cubicBezTo>
                  <a:pt x="2927393" y="229614"/>
                  <a:pt x="2823565" y="360422"/>
                  <a:pt x="2876550" y="462348"/>
                </a:cubicBezTo>
                <a:cubicBezTo>
                  <a:pt x="2929535" y="564274"/>
                  <a:pt x="2842222" y="785531"/>
                  <a:pt x="2876550" y="900362"/>
                </a:cubicBezTo>
                <a:cubicBezTo>
                  <a:pt x="2910878" y="1015193"/>
                  <a:pt x="2863437" y="1253898"/>
                  <a:pt x="2876550" y="1411378"/>
                </a:cubicBezTo>
                <a:cubicBezTo>
                  <a:pt x="2889663" y="1568858"/>
                  <a:pt x="2825217" y="1793093"/>
                  <a:pt x="2876550" y="1898061"/>
                </a:cubicBezTo>
                <a:cubicBezTo>
                  <a:pt x="2927883" y="2003029"/>
                  <a:pt x="2830254" y="2251252"/>
                  <a:pt x="2876550" y="2433411"/>
                </a:cubicBezTo>
                <a:cubicBezTo>
                  <a:pt x="2666876" y="2443845"/>
                  <a:pt x="2554497" y="2364541"/>
                  <a:pt x="2243709" y="2433411"/>
                </a:cubicBezTo>
                <a:cubicBezTo>
                  <a:pt x="1932921" y="2502281"/>
                  <a:pt x="1844480" y="2415386"/>
                  <a:pt x="1697165" y="2433411"/>
                </a:cubicBezTo>
                <a:cubicBezTo>
                  <a:pt x="1549850" y="2451436"/>
                  <a:pt x="1370061" y="2414773"/>
                  <a:pt x="1093089" y="2433411"/>
                </a:cubicBezTo>
                <a:cubicBezTo>
                  <a:pt x="816117" y="2452049"/>
                  <a:pt x="764752" y="2423939"/>
                  <a:pt x="604075" y="2433411"/>
                </a:cubicBezTo>
                <a:cubicBezTo>
                  <a:pt x="443398" y="2442883"/>
                  <a:pt x="221025" y="2393755"/>
                  <a:pt x="0" y="2433411"/>
                </a:cubicBezTo>
                <a:cubicBezTo>
                  <a:pt x="-10090" y="2280924"/>
                  <a:pt x="21792" y="2155792"/>
                  <a:pt x="0" y="2019731"/>
                </a:cubicBezTo>
                <a:cubicBezTo>
                  <a:pt x="-21792" y="1883670"/>
                  <a:pt x="23803" y="1709148"/>
                  <a:pt x="0" y="1484381"/>
                </a:cubicBezTo>
                <a:cubicBezTo>
                  <a:pt x="-23803" y="1259614"/>
                  <a:pt x="50538" y="1142407"/>
                  <a:pt x="0" y="1046367"/>
                </a:cubicBezTo>
                <a:cubicBezTo>
                  <a:pt x="-50538" y="950327"/>
                  <a:pt x="15701" y="689351"/>
                  <a:pt x="0" y="559685"/>
                </a:cubicBezTo>
                <a:cubicBezTo>
                  <a:pt x="-15701" y="430019"/>
                  <a:pt x="15502" y="212395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29268683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BC966E8-4070-CD19-1D1D-A2398AA7B0A3}"/>
              </a:ext>
            </a:extLst>
          </p:cNvPr>
          <p:cNvSpPr/>
          <p:nvPr/>
        </p:nvSpPr>
        <p:spPr>
          <a:xfrm>
            <a:off x="3714750" y="3555462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632841 w 2876550"/>
              <a:gd name="connsiteY1" fmla="*/ 0 h 2433411"/>
              <a:gd name="connsiteX2" fmla="*/ 1236917 w 2876550"/>
              <a:gd name="connsiteY2" fmla="*/ 0 h 2433411"/>
              <a:gd name="connsiteX3" fmla="*/ 1725930 w 2876550"/>
              <a:gd name="connsiteY3" fmla="*/ 0 h 2433411"/>
              <a:gd name="connsiteX4" fmla="*/ 2272475 w 2876550"/>
              <a:gd name="connsiteY4" fmla="*/ 0 h 2433411"/>
              <a:gd name="connsiteX5" fmla="*/ 2876550 w 2876550"/>
              <a:gd name="connsiteY5" fmla="*/ 0 h 2433411"/>
              <a:gd name="connsiteX6" fmla="*/ 2876550 w 2876550"/>
              <a:gd name="connsiteY6" fmla="*/ 511016 h 2433411"/>
              <a:gd name="connsiteX7" fmla="*/ 2876550 w 2876550"/>
              <a:gd name="connsiteY7" fmla="*/ 949030 h 2433411"/>
              <a:gd name="connsiteX8" fmla="*/ 2876550 w 2876550"/>
              <a:gd name="connsiteY8" fmla="*/ 1484381 h 2433411"/>
              <a:gd name="connsiteX9" fmla="*/ 2876550 w 2876550"/>
              <a:gd name="connsiteY9" fmla="*/ 2019731 h 2433411"/>
              <a:gd name="connsiteX10" fmla="*/ 2876550 w 2876550"/>
              <a:gd name="connsiteY10" fmla="*/ 2433411 h 2433411"/>
              <a:gd name="connsiteX11" fmla="*/ 2243709 w 2876550"/>
              <a:gd name="connsiteY11" fmla="*/ 2433411 h 2433411"/>
              <a:gd name="connsiteX12" fmla="*/ 1697165 w 2876550"/>
              <a:gd name="connsiteY12" fmla="*/ 2433411 h 2433411"/>
              <a:gd name="connsiteX13" fmla="*/ 1093089 w 2876550"/>
              <a:gd name="connsiteY13" fmla="*/ 2433411 h 2433411"/>
              <a:gd name="connsiteX14" fmla="*/ 0 w 2876550"/>
              <a:gd name="connsiteY14" fmla="*/ 2433411 h 2433411"/>
              <a:gd name="connsiteX15" fmla="*/ 0 w 2876550"/>
              <a:gd name="connsiteY15" fmla="*/ 1971063 h 2433411"/>
              <a:gd name="connsiteX16" fmla="*/ 0 w 2876550"/>
              <a:gd name="connsiteY16" fmla="*/ 1557383 h 2433411"/>
              <a:gd name="connsiteX17" fmla="*/ 0 w 2876550"/>
              <a:gd name="connsiteY17" fmla="*/ 1095035 h 2433411"/>
              <a:gd name="connsiteX18" fmla="*/ 0 w 2876550"/>
              <a:gd name="connsiteY18" fmla="*/ 632687 h 2433411"/>
              <a:gd name="connsiteX19" fmla="*/ 0 w 2876550"/>
              <a:gd name="connsiteY19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131241" y="-35223"/>
                  <a:pt x="420798" y="8478"/>
                  <a:pt x="632841" y="0"/>
                </a:cubicBezTo>
                <a:cubicBezTo>
                  <a:pt x="844884" y="-8478"/>
                  <a:pt x="1025246" y="49514"/>
                  <a:pt x="1236917" y="0"/>
                </a:cubicBezTo>
                <a:cubicBezTo>
                  <a:pt x="1448588" y="-49514"/>
                  <a:pt x="1596679" y="41466"/>
                  <a:pt x="1725930" y="0"/>
                </a:cubicBezTo>
                <a:cubicBezTo>
                  <a:pt x="1855181" y="-41466"/>
                  <a:pt x="2050322" y="57222"/>
                  <a:pt x="2272475" y="0"/>
                </a:cubicBezTo>
                <a:cubicBezTo>
                  <a:pt x="2494628" y="-57222"/>
                  <a:pt x="2628324" y="55506"/>
                  <a:pt x="2876550" y="0"/>
                </a:cubicBezTo>
                <a:cubicBezTo>
                  <a:pt x="2915995" y="121262"/>
                  <a:pt x="2833704" y="260400"/>
                  <a:pt x="2876550" y="511016"/>
                </a:cubicBezTo>
                <a:cubicBezTo>
                  <a:pt x="2919396" y="761632"/>
                  <a:pt x="2869976" y="796411"/>
                  <a:pt x="2876550" y="949030"/>
                </a:cubicBezTo>
                <a:cubicBezTo>
                  <a:pt x="2883124" y="1101649"/>
                  <a:pt x="2821763" y="1346471"/>
                  <a:pt x="2876550" y="1484381"/>
                </a:cubicBezTo>
                <a:cubicBezTo>
                  <a:pt x="2931337" y="1622291"/>
                  <a:pt x="2860182" y="1818480"/>
                  <a:pt x="2876550" y="2019731"/>
                </a:cubicBezTo>
                <a:cubicBezTo>
                  <a:pt x="2892918" y="2220982"/>
                  <a:pt x="2875592" y="2305914"/>
                  <a:pt x="2876550" y="2433411"/>
                </a:cubicBezTo>
                <a:cubicBezTo>
                  <a:pt x="2690037" y="2506565"/>
                  <a:pt x="2530776" y="2390143"/>
                  <a:pt x="2243709" y="2433411"/>
                </a:cubicBezTo>
                <a:cubicBezTo>
                  <a:pt x="1956642" y="2476679"/>
                  <a:pt x="1823948" y="2372003"/>
                  <a:pt x="1697165" y="2433411"/>
                </a:cubicBezTo>
                <a:cubicBezTo>
                  <a:pt x="1570382" y="2494819"/>
                  <a:pt x="1296184" y="2421837"/>
                  <a:pt x="1093089" y="2433411"/>
                </a:cubicBezTo>
                <a:cubicBezTo>
                  <a:pt x="889994" y="2444985"/>
                  <a:pt x="219822" y="2340435"/>
                  <a:pt x="0" y="2433411"/>
                </a:cubicBezTo>
                <a:cubicBezTo>
                  <a:pt x="-34873" y="2283471"/>
                  <a:pt x="13957" y="2098203"/>
                  <a:pt x="0" y="1971063"/>
                </a:cubicBezTo>
                <a:cubicBezTo>
                  <a:pt x="-13957" y="1843923"/>
                  <a:pt x="35314" y="1748236"/>
                  <a:pt x="0" y="1557383"/>
                </a:cubicBezTo>
                <a:cubicBezTo>
                  <a:pt x="-35314" y="1366530"/>
                  <a:pt x="23836" y="1193496"/>
                  <a:pt x="0" y="1095035"/>
                </a:cubicBezTo>
                <a:cubicBezTo>
                  <a:pt x="-23836" y="996574"/>
                  <a:pt x="52036" y="749139"/>
                  <a:pt x="0" y="632687"/>
                </a:cubicBezTo>
                <a:cubicBezTo>
                  <a:pt x="-52036" y="516235"/>
                  <a:pt x="26923" y="153636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151865" y="-13981"/>
                  <a:pt x="481035" y="34957"/>
                  <a:pt x="632841" y="0"/>
                </a:cubicBezTo>
                <a:cubicBezTo>
                  <a:pt x="784647" y="-34957"/>
                  <a:pt x="949532" y="45125"/>
                  <a:pt x="1121855" y="0"/>
                </a:cubicBezTo>
                <a:cubicBezTo>
                  <a:pt x="1294178" y="-45125"/>
                  <a:pt x="1541091" y="40304"/>
                  <a:pt x="1668399" y="0"/>
                </a:cubicBezTo>
                <a:cubicBezTo>
                  <a:pt x="1795707" y="-40304"/>
                  <a:pt x="2052122" y="5546"/>
                  <a:pt x="2301240" y="0"/>
                </a:cubicBezTo>
                <a:cubicBezTo>
                  <a:pt x="2550358" y="-5546"/>
                  <a:pt x="2755180" y="44085"/>
                  <a:pt x="2876550" y="0"/>
                </a:cubicBezTo>
                <a:cubicBezTo>
                  <a:pt x="2888037" y="129062"/>
                  <a:pt x="2862567" y="366656"/>
                  <a:pt x="2876550" y="486682"/>
                </a:cubicBezTo>
                <a:cubicBezTo>
                  <a:pt x="2890533" y="606708"/>
                  <a:pt x="2829080" y="832910"/>
                  <a:pt x="2876550" y="924696"/>
                </a:cubicBezTo>
                <a:cubicBezTo>
                  <a:pt x="2924020" y="1016482"/>
                  <a:pt x="2845694" y="1251272"/>
                  <a:pt x="2876550" y="1362710"/>
                </a:cubicBezTo>
                <a:cubicBezTo>
                  <a:pt x="2907406" y="1474148"/>
                  <a:pt x="2825736" y="1610984"/>
                  <a:pt x="2876550" y="1825058"/>
                </a:cubicBezTo>
                <a:cubicBezTo>
                  <a:pt x="2927364" y="2039132"/>
                  <a:pt x="2833718" y="2279966"/>
                  <a:pt x="2876550" y="2433411"/>
                </a:cubicBezTo>
                <a:cubicBezTo>
                  <a:pt x="2660148" y="2490607"/>
                  <a:pt x="2489362" y="2388231"/>
                  <a:pt x="2358771" y="2433411"/>
                </a:cubicBezTo>
                <a:cubicBezTo>
                  <a:pt x="2228180" y="2478591"/>
                  <a:pt x="2054800" y="2393399"/>
                  <a:pt x="1783461" y="2433411"/>
                </a:cubicBezTo>
                <a:cubicBezTo>
                  <a:pt x="1512122" y="2473423"/>
                  <a:pt x="1368374" y="2371373"/>
                  <a:pt x="1179385" y="2433411"/>
                </a:cubicBezTo>
                <a:cubicBezTo>
                  <a:pt x="990396" y="2495449"/>
                  <a:pt x="883748" y="2374618"/>
                  <a:pt x="632841" y="2433411"/>
                </a:cubicBezTo>
                <a:cubicBezTo>
                  <a:pt x="381934" y="2492204"/>
                  <a:pt x="300014" y="2361410"/>
                  <a:pt x="0" y="2433411"/>
                </a:cubicBezTo>
                <a:cubicBezTo>
                  <a:pt x="-38297" y="2327943"/>
                  <a:pt x="51556" y="2197228"/>
                  <a:pt x="0" y="1971063"/>
                </a:cubicBezTo>
                <a:cubicBezTo>
                  <a:pt x="-51556" y="1744898"/>
                  <a:pt x="29329" y="1702169"/>
                  <a:pt x="0" y="1533049"/>
                </a:cubicBezTo>
                <a:cubicBezTo>
                  <a:pt x="-29329" y="1363929"/>
                  <a:pt x="1704" y="1210405"/>
                  <a:pt x="0" y="1095035"/>
                </a:cubicBezTo>
                <a:cubicBezTo>
                  <a:pt x="-1704" y="979665"/>
                  <a:pt x="11562" y="767418"/>
                  <a:pt x="0" y="608353"/>
                </a:cubicBezTo>
                <a:cubicBezTo>
                  <a:pt x="-11562" y="449288"/>
                  <a:pt x="6137" y="141047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2324142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A76CA0F-9C72-6810-D4C4-5B7DC0DDD721}"/>
              </a:ext>
            </a:extLst>
          </p:cNvPr>
          <p:cNvSpPr/>
          <p:nvPr/>
        </p:nvSpPr>
        <p:spPr>
          <a:xfrm>
            <a:off x="95250" y="6443888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632841 w 2876550"/>
              <a:gd name="connsiteY1" fmla="*/ 0 h 2433411"/>
              <a:gd name="connsiteX2" fmla="*/ 1265682 w 2876550"/>
              <a:gd name="connsiteY2" fmla="*/ 0 h 2433411"/>
              <a:gd name="connsiteX3" fmla="*/ 1840992 w 2876550"/>
              <a:gd name="connsiteY3" fmla="*/ 0 h 2433411"/>
              <a:gd name="connsiteX4" fmla="*/ 2876550 w 2876550"/>
              <a:gd name="connsiteY4" fmla="*/ 0 h 2433411"/>
              <a:gd name="connsiteX5" fmla="*/ 2876550 w 2876550"/>
              <a:gd name="connsiteY5" fmla="*/ 535350 h 2433411"/>
              <a:gd name="connsiteX6" fmla="*/ 2876550 w 2876550"/>
              <a:gd name="connsiteY6" fmla="*/ 949030 h 2433411"/>
              <a:gd name="connsiteX7" fmla="*/ 2876550 w 2876550"/>
              <a:gd name="connsiteY7" fmla="*/ 1387044 h 2433411"/>
              <a:gd name="connsiteX8" fmla="*/ 2876550 w 2876550"/>
              <a:gd name="connsiteY8" fmla="*/ 1849392 h 2433411"/>
              <a:gd name="connsiteX9" fmla="*/ 2876550 w 2876550"/>
              <a:gd name="connsiteY9" fmla="*/ 2433411 h 2433411"/>
              <a:gd name="connsiteX10" fmla="*/ 2301240 w 2876550"/>
              <a:gd name="connsiteY10" fmla="*/ 2433411 h 2433411"/>
              <a:gd name="connsiteX11" fmla="*/ 1812227 w 2876550"/>
              <a:gd name="connsiteY11" fmla="*/ 2433411 h 2433411"/>
              <a:gd name="connsiteX12" fmla="*/ 1179386 w 2876550"/>
              <a:gd name="connsiteY12" fmla="*/ 2433411 h 2433411"/>
              <a:gd name="connsiteX13" fmla="*/ 690372 w 2876550"/>
              <a:gd name="connsiteY13" fmla="*/ 2433411 h 2433411"/>
              <a:gd name="connsiteX14" fmla="*/ 0 w 2876550"/>
              <a:gd name="connsiteY14" fmla="*/ 2433411 h 2433411"/>
              <a:gd name="connsiteX15" fmla="*/ 0 w 2876550"/>
              <a:gd name="connsiteY15" fmla="*/ 1898061 h 2433411"/>
              <a:gd name="connsiteX16" fmla="*/ 0 w 2876550"/>
              <a:gd name="connsiteY16" fmla="*/ 1484381 h 2433411"/>
              <a:gd name="connsiteX17" fmla="*/ 0 w 2876550"/>
              <a:gd name="connsiteY17" fmla="*/ 1022033 h 2433411"/>
              <a:gd name="connsiteX18" fmla="*/ 0 w 2876550"/>
              <a:gd name="connsiteY18" fmla="*/ 559685 h 2433411"/>
              <a:gd name="connsiteX19" fmla="*/ 0 w 2876550"/>
              <a:gd name="connsiteY19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312787" y="-19565"/>
                  <a:pt x="440400" y="30138"/>
                  <a:pt x="632841" y="0"/>
                </a:cubicBezTo>
                <a:cubicBezTo>
                  <a:pt x="825282" y="-30138"/>
                  <a:pt x="1018293" y="75754"/>
                  <a:pt x="1265682" y="0"/>
                </a:cubicBezTo>
                <a:cubicBezTo>
                  <a:pt x="1513071" y="-75754"/>
                  <a:pt x="1672347" y="49494"/>
                  <a:pt x="1840992" y="0"/>
                </a:cubicBezTo>
                <a:cubicBezTo>
                  <a:pt x="2009637" y="-49494"/>
                  <a:pt x="2624246" y="12497"/>
                  <a:pt x="2876550" y="0"/>
                </a:cubicBezTo>
                <a:cubicBezTo>
                  <a:pt x="2924507" y="204933"/>
                  <a:pt x="2856661" y="400990"/>
                  <a:pt x="2876550" y="535350"/>
                </a:cubicBezTo>
                <a:cubicBezTo>
                  <a:pt x="2896439" y="669710"/>
                  <a:pt x="2834681" y="778727"/>
                  <a:pt x="2876550" y="949030"/>
                </a:cubicBezTo>
                <a:cubicBezTo>
                  <a:pt x="2918419" y="1119333"/>
                  <a:pt x="2857772" y="1295177"/>
                  <a:pt x="2876550" y="1387044"/>
                </a:cubicBezTo>
                <a:cubicBezTo>
                  <a:pt x="2895328" y="1478911"/>
                  <a:pt x="2826029" y="1720698"/>
                  <a:pt x="2876550" y="1849392"/>
                </a:cubicBezTo>
                <a:cubicBezTo>
                  <a:pt x="2927071" y="1978086"/>
                  <a:pt x="2815984" y="2206997"/>
                  <a:pt x="2876550" y="2433411"/>
                </a:cubicBezTo>
                <a:cubicBezTo>
                  <a:pt x="2594641" y="2439599"/>
                  <a:pt x="2490674" y="2421037"/>
                  <a:pt x="2301240" y="2433411"/>
                </a:cubicBezTo>
                <a:cubicBezTo>
                  <a:pt x="2111806" y="2445785"/>
                  <a:pt x="1941666" y="2428110"/>
                  <a:pt x="1812227" y="2433411"/>
                </a:cubicBezTo>
                <a:cubicBezTo>
                  <a:pt x="1682788" y="2438712"/>
                  <a:pt x="1493144" y="2368248"/>
                  <a:pt x="1179386" y="2433411"/>
                </a:cubicBezTo>
                <a:cubicBezTo>
                  <a:pt x="865628" y="2498574"/>
                  <a:pt x="813374" y="2386118"/>
                  <a:pt x="690372" y="2433411"/>
                </a:cubicBezTo>
                <a:cubicBezTo>
                  <a:pt x="567370" y="2480704"/>
                  <a:pt x="286577" y="2363728"/>
                  <a:pt x="0" y="2433411"/>
                </a:cubicBezTo>
                <a:cubicBezTo>
                  <a:pt x="-4912" y="2239666"/>
                  <a:pt x="50581" y="2150886"/>
                  <a:pt x="0" y="1898061"/>
                </a:cubicBezTo>
                <a:cubicBezTo>
                  <a:pt x="-50581" y="1645236"/>
                  <a:pt x="9911" y="1645945"/>
                  <a:pt x="0" y="1484381"/>
                </a:cubicBezTo>
                <a:cubicBezTo>
                  <a:pt x="-9911" y="1322817"/>
                  <a:pt x="13303" y="1185151"/>
                  <a:pt x="0" y="1022033"/>
                </a:cubicBezTo>
                <a:cubicBezTo>
                  <a:pt x="-13303" y="858915"/>
                  <a:pt x="15744" y="693955"/>
                  <a:pt x="0" y="559685"/>
                </a:cubicBezTo>
                <a:cubicBezTo>
                  <a:pt x="-15744" y="425415"/>
                  <a:pt x="3955" y="158657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297232" y="-60014"/>
                  <a:pt x="480977" y="65954"/>
                  <a:pt x="604076" y="0"/>
                </a:cubicBezTo>
                <a:cubicBezTo>
                  <a:pt x="727175" y="-65954"/>
                  <a:pt x="966936" y="51742"/>
                  <a:pt x="1179386" y="0"/>
                </a:cubicBezTo>
                <a:cubicBezTo>
                  <a:pt x="1391836" y="-51742"/>
                  <a:pt x="1519079" y="57800"/>
                  <a:pt x="1754696" y="0"/>
                </a:cubicBezTo>
                <a:cubicBezTo>
                  <a:pt x="1990313" y="-57800"/>
                  <a:pt x="2166747" y="22994"/>
                  <a:pt x="2272475" y="0"/>
                </a:cubicBezTo>
                <a:cubicBezTo>
                  <a:pt x="2378203" y="-22994"/>
                  <a:pt x="2592644" y="47013"/>
                  <a:pt x="2876550" y="0"/>
                </a:cubicBezTo>
                <a:cubicBezTo>
                  <a:pt x="2900793" y="110653"/>
                  <a:pt x="2840227" y="272400"/>
                  <a:pt x="2876550" y="535350"/>
                </a:cubicBezTo>
                <a:cubicBezTo>
                  <a:pt x="2912873" y="798300"/>
                  <a:pt x="2818266" y="840178"/>
                  <a:pt x="2876550" y="1046367"/>
                </a:cubicBezTo>
                <a:cubicBezTo>
                  <a:pt x="2934834" y="1252556"/>
                  <a:pt x="2873399" y="1348441"/>
                  <a:pt x="2876550" y="1557383"/>
                </a:cubicBezTo>
                <a:cubicBezTo>
                  <a:pt x="2879701" y="1766325"/>
                  <a:pt x="2785338" y="2102377"/>
                  <a:pt x="2876550" y="2433411"/>
                </a:cubicBezTo>
                <a:cubicBezTo>
                  <a:pt x="2678902" y="2471206"/>
                  <a:pt x="2537626" y="2403958"/>
                  <a:pt x="2358771" y="2433411"/>
                </a:cubicBezTo>
                <a:cubicBezTo>
                  <a:pt x="2179916" y="2462864"/>
                  <a:pt x="2076469" y="2381226"/>
                  <a:pt x="1840992" y="2433411"/>
                </a:cubicBezTo>
                <a:cubicBezTo>
                  <a:pt x="1605515" y="2485596"/>
                  <a:pt x="1519942" y="2369362"/>
                  <a:pt x="1294447" y="2433411"/>
                </a:cubicBezTo>
                <a:cubicBezTo>
                  <a:pt x="1068953" y="2497460"/>
                  <a:pt x="825420" y="2396957"/>
                  <a:pt x="690372" y="2433411"/>
                </a:cubicBezTo>
                <a:cubicBezTo>
                  <a:pt x="555325" y="2469865"/>
                  <a:pt x="252640" y="2358369"/>
                  <a:pt x="0" y="2433411"/>
                </a:cubicBezTo>
                <a:cubicBezTo>
                  <a:pt x="-2066" y="2300236"/>
                  <a:pt x="46918" y="2145530"/>
                  <a:pt x="0" y="1971063"/>
                </a:cubicBezTo>
                <a:cubicBezTo>
                  <a:pt x="-46918" y="1796596"/>
                  <a:pt x="7745" y="1643611"/>
                  <a:pt x="0" y="1508715"/>
                </a:cubicBezTo>
                <a:cubicBezTo>
                  <a:pt x="-7745" y="1373819"/>
                  <a:pt x="42061" y="1167390"/>
                  <a:pt x="0" y="1046367"/>
                </a:cubicBezTo>
                <a:cubicBezTo>
                  <a:pt x="-42061" y="925344"/>
                  <a:pt x="4745" y="715160"/>
                  <a:pt x="0" y="535350"/>
                </a:cubicBezTo>
                <a:cubicBezTo>
                  <a:pt x="-4745" y="355540"/>
                  <a:pt x="56452" y="26727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6584965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437FC15-7B85-D387-AA09-076E67293005}"/>
              </a:ext>
            </a:extLst>
          </p:cNvPr>
          <p:cNvSpPr/>
          <p:nvPr/>
        </p:nvSpPr>
        <p:spPr>
          <a:xfrm>
            <a:off x="3714750" y="6443888"/>
            <a:ext cx="2876550" cy="2433411"/>
          </a:xfrm>
          <a:custGeom>
            <a:avLst/>
            <a:gdLst>
              <a:gd name="connsiteX0" fmla="*/ 0 w 2876550"/>
              <a:gd name="connsiteY0" fmla="*/ 0 h 2433411"/>
              <a:gd name="connsiteX1" fmla="*/ 517779 w 2876550"/>
              <a:gd name="connsiteY1" fmla="*/ 0 h 2433411"/>
              <a:gd name="connsiteX2" fmla="*/ 1006793 w 2876550"/>
              <a:gd name="connsiteY2" fmla="*/ 0 h 2433411"/>
              <a:gd name="connsiteX3" fmla="*/ 1582103 w 2876550"/>
              <a:gd name="connsiteY3" fmla="*/ 0 h 2433411"/>
              <a:gd name="connsiteX4" fmla="*/ 2128647 w 2876550"/>
              <a:gd name="connsiteY4" fmla="*/ 0 h 2433411"/>
              <a:gd name="connsiteX5" fmla="*/ 2876550 w 2876550"/>
              <a:gd name="connsiteY5" fmla="*/ 0 h 2433411"/>
              <a:gd name="connsiteX6" fmla="*/ 2876550 w 2876550"/>
              <a:gd name="connsiteY6" fmla="*/ 486682 h 2433411"/>
              <a:gd name="connsiteX7" fmla="*/ 2876550 w 2876550"/>
              <a:gd name="connsiteY7" fmla="*/ 900362 h 2433411"/>
              <a:gd name="connsiteX8" fmla="*/ 2876550 w 2876550"/>
              <a:gd name="connsiteY8" fmla="*/ 1338376 h 2433411"/>
              <a:gd name="connsiteX9" fmla="*/ 2876550 w 2876550"/>
              <a:gd name="connsiteY9" fmla="*/ 1873726 h 2433411"/>
              <a:gd name="connsiteX10" fmla="*/ 2876550 w 2876550"/>
              <a:gd name="connsiteY10" fmla="*/ 2433411 h 2433411"/>
              <a:gd name="connsiteX11" fmla="*/ 2330006 w 2876550"/>
              <a:gd name="connsiteY11" fmla="*/ 2433411 h 2433411"/>
              <a:gd name="connsiteX12" fmla="*/ 1754696 w 2876550"/>
              <a:gd name="connsiteY12" fmla="*/ 2433411 h 2433411"/>
              <a:gd name="connsiteX13" fmla="*/ 1150620 w 2876550"/>
              <a:gd name="connsiteY13" fmla="*/ 2433411 h 2433411"/>
              <a:gd name="connsiteX14" fmla="*/ 575310 w 2876550"/>
              <a:gd name="connsiteY14" fmla="*/ 2433411 h 2433411"/>
              <a:gd name="connsiteX15" fmla="*/ 0 w 2876550"/>
              <a:gd name="connsiteY15" fmla="*/ 2433411 h 2433411"/>
              <a:gd name="connsiteX16" fmla="*/ 0 w 2876550"/>
              <a:gd name="connsiteY16" fmla="*/ 1995397 h 2433411"/>
              <a:gd name="connsiteX17" fmla="*/ 0 w 2876550"/>
              <a:gd name="connsiteY17" fmla="*/ 1484381 h 2433411"/>
              <a:gd name="connsiteX18" fmla="*/ 0 w 2876550"/>
              <a:gd name="connsiteY18" fmla="*/ 973364 h 2433411"/>
              <a:gd name="connsiteX19" fmla="*/ 0 w 2876550"/>
              <a:gd name="connsiteY19" fmla="*/ 559685 h 2433411"/>
              <a:gd name="connsiteX20" fmla="*/ 0 w 2876550"/>
              <a:gd name="connsiteY20" fmla="*/ 0 h 243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6550" h="2433411" fill="none" extrusionOk="0">
                <a:moveTo>
                  <a:pt x="0" y="0"/>
                </a:moveTo>
                <a:cubicBezTo>
                  <a:pt x="179407" y="-48675"/>
                  <a:pt x="352812" y="44791"/>
                  <a:pt x="517779" y="0"/>
                </a:cubicBezTo>
                <a:cubicBezTo>
                  <a:pt x="682746" y="-44791"/>
                  <a:pt x="831448" y="21884"/>
                  <a:pt x="1006793" y="0"/>
                </a:cubicBezTo>
                <a:cubicBezTo>
                  <a:pt x="1182138" y="-21884"/>
                  <a:pt x="1421360" y="55653"/>
                  <a:pt x="1582103" y="0"/>
                </a:cubicBezTo>
                <a:cubicBezTo>
                  <a:pt x="1742846" y="-55653"/>
                  <a:pt x="1973643" y="3194"/>
                  <a:pt x="2128647" y="0"/>
                </a:cubicBezTo>
                <a:cubicBezTo>
                  <a:pt x="2283651" y="-3194"/>
                  <a:pt x="2625131" y="84525"/>
                  <a:pt x="2876550" y="0"/>
                </a:cubicBezTo>
                <a:cubicBezTo>
                  <a:pt x="2892986" y="191738"/>
                  <a:pt x="2867576" y="301474"/>
                  <a:pt x="2876550" y="486682"/>
                </a:cubicBezTo>
                <a:cubicBezTo>
                  <a:pt x="2885524" y="671890"/>
                  <a:pt x="2853854" y="699097"/>
                  <a:pt x="2876550" y="900362"/>
                </a:cubicBezTo>
                <a:cubicBezTo>
                  <a:pt x="2899246" y="1101627"/>
                  <a:pt x="2862265" y="1159422"/>
                  <a:pt x="2876550" y="1338376"/>
                </a:cubicBezTo>
                <a:cubicBezTo>
                  <a:pt x="2890835" y="1517330"/>
                  <a:pt x="2842084" y="1714813"/>
                  <a:pt x="2876550" y="1873726"/>
                </a:cubicBezTo>
                <a:cubicBezTo>
                  <a:pt x="2911016" y="2032639"/>
                  <a:pt x="2836305" y="2237294"/>
                  <a:pt x="2876550" y="2433411"/>
                </a:cubicBezTo>
                <a:cubicBezTo>
                  <a:pt x="2650473" y="2490342"/>
                  <a:pt x="2564290" y="2429053"/>
                  <a:pt x="2330006" y="2433411"/>
                </a:cubicBezTo>
                <a:cubicBezTo>
                  <a:pt x="2095722" y="2437769"/>
                  <a:pt x="1877933" y="2409647"/>
                  <a:pt x="1754696" y="2433411"/>
                </a:cubicBezTo>
                <a:cubicBezTo>
                  <a:pt x="1631459" y="2457175"/>
                  <a:pt x="1419261" y="2378199"/>
                  <a:pt x="1150620" y="2433411"/>
                </a:cubicBezTo>
                <a:cubicBezTo>
                  <a:pt x="881979" y="2488623"/>
                  <a:pt x="725707" y="2372987"/>
                  <a:pt x="575310" y="2433411"/>
                </a:cubicBezTo>
                <a:cubicBezTo>
                  <a:pt x="424913" y="2493835"/>
                  <a:pt x="130619" y="2413482"/>
                  <a:pt x="0" y="2433411"/>
                </a:cubicBezTo>
                <a:cubicBezTo>
                  <a:pt x="-2592" y="2293806"/>
                  <a:pt x="42997" y="2181927"/>
                  <a:pt x="0" y="1995397"/>
                </a:cubicBezTo>
                <a:cubicBezTo>
                  <a:pt x="-42997" y="1808867"/>
                  <a:pt x="30839" y="1713737"/>
                  <a:pt x="0" y="1484381"/>
                </a:cubicBezTo>
                <a:cubicBezTo>
                  <a:pt x="-30839" y="1255025"/>
                  <a:pt x="9694" y="1113802"/>
                  <a:pt x="0" y="973364"/>
                </a:cubicBezTo>
                <a:cubicBezTo>
                  <a:pt x="-9694" y="832926"/>
                  <a:pt x="11725" y="693445"/>
                  <a:pt x="0" y="559685"/>
                </a:cubicBezTo>
                <a:cubicBezTo>
                  <a:pt x="-11725" y="425925"/>
                  <a:pt x="745" y="126229"/>
                  <a:pt x="0" y="0"/>
                </a:cubicBezTo>
                <a:close/>
              </a:path>
              <a:path w="2876550" h="2433411" stroke="0" extrusionOk="0">
                <a:moveTo>
                  <a:pt x="0" y="0"/>
                </a:moveTo>
                <a:cubicBezTo>
                  <a:pt x="144281" y="-23078"/>
                  <a:pt x="416751" y="4613"/>
                  <a:pt x="632841" y="0"/>
                </a:cubicBezTo>
                <a:cubicBezTo>
                  <a:pt x="848931" y="-4613"/>
                  <a:pt x="1001418" y="66991"/>
                  <a:pt x="1208151" y="0"/>
                </a:cubicBezTo>
                <a:cubicBezTo>
                  <a:pt x="1414884" y="-66991"/>
                  <a:pt x="1659689" y="45890"/>
                  <a:pt x="1840992" y="0"/>
                </a:cubicBezTo>
                <a:cubicBezTo>
                  <a:pt x="2022295" y="-45890"/>
                  <a:pt x="2391073" y="11712"/>
                  <a:pt x="2876550" y="0"/>
                </a:cubicBezTo>
                <a:cubicBezTo>
                  <a:pt x="2916649" y="128380"/>
                  <a:pt x="2864859" y="285286"/>
                  <a:pt x="2876550" y="413680"/>
                </a:cubicBezTo>
                <a:cubicBezTo>
                  <a:pt x="2888241" y="542074"/>
                  <a:pt x="2867623" y="655375"/>
                  <a:pt x="2876550" y="851694"/>
                </a:cubicBezTo>
                <a:cubicBezTo>
                  <a:pt x="2885477" y="1048013"/>
                  <a:pt x="2851310" y="1159337"/>
                  <a:pt x="2876550" y="1314042"/>
                </a:cubicBezTo>
                <a:cubicBezTo>
                  <a:pt x="2901790" y="1468747"/>
                  <a:pt x="2849119" y="1638399"/>
                  <a:pt x="2876550" y="1727722"/>
                </a:cubicBezTo>
                <a:cubicBezTo>
                  <a:pt x="2903981" y="1817045"/>
                  <a:pt x="2859628" y="2191208"/>
                  <a:pt x="2876550" y="2433411"/>
                </a:cubicBezTo>
                <a:cubicBezTo>
                  <a:pt x="2686598" y="2493030"/>
                  <a:pt x="2481588" y="2432950"/>
                  <a:pt x="2272475" y="2433411"/>
                </a:cubicBezTo>
                <a:cubicBezTo>
                  <a:pt x="2063363" y="2433872"/>
                  <a:pt x="1980482" y="2421665"/>
                  <a:pt x="1783461" y="2433411"/>
                </a:cubicBezTo>
                <a:cubicBezTo>
                  <a:pt x="1586440" y="2445157"/>
                  <a:pt x="1430591" y="2393961"/>
                  <a:pt x="1294447" y="2433411"/>
                </a:cubicBezTo>
                <a:cubicBezTo>
                  <a:pt x="1158303" y="2472861"/>
                  <a:pt x="950126" y="2388632"/>
                  <a:pt x="776668" y="2433411"/>
                </a:cubicBezTo>
                <a:cubicBezTo>
                  <a:pt x="603210" y="2478190"/>
                  <a:pt x="315978" y="2423189"/>
                  <a:pt x="0" y="2433411"/>
                </a:cubicBezTo>
                <a:cubicBezTo>
                  <a:pt x="-4035" y="2303375"/>
                  <a:pt x="42713" y="2118651"/>
                  <a:pt x="0" y="1995397"/>
                </a:cubicBezTo>
                <a:cubicBezTo>
                  <a:pt x="-42713" y="1872143"/>
                  <a:pt x="36681" y="1723520"/>
                  <a:pt x="0" y="1557383"/>
                </a:cubicBezTo>
                <a:cubicBezTo>
                  <a:pt x="-36681" y="1391246"/>
                  <a:pt x="39811" y="1204014"/>
                  <a:pt x="0" y="1022033"/>
                </a:cubicBezTo>
                <a:cubicBezTo>
                  <a:pt x="-39811" y="840052"/>
                  <a:pt x="21119" y="654048"/>
                  <a:pt x="0" y="559685"/>
                </a:cubicBezTo>
                <a:cubicBezTo>
                  <a:pt x="-21119" y="465322"/>
                  <a:pt x="38550" y="245776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040628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6D1833EC-A616-E315-6F2D-B7ECEB33BE5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700" y="7243627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3FBB0742-5B9A-6894-80E0-73EE0631AAAE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5250" y="1502681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60F5B1D-BBCA-FC5E-08B8-993E97506492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89750" y="1440470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Goma de borrar MILAN 430">
            <a:extLst>
              <a:ext uri="{FF2B5EF4-FFF2-40B4-BE49-F238E27FC236}">
                <a16:creationId xmlns:a16="http://schemas.microsoft.com/office/drawing/2014/main" id="{4DD16D9D-451E-FC5E-5A0B-C968914581B7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 rot="16200000">
            <a:off x="3888447" y="4322450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20A02CE5-E24C-38CD-D4E1-C456307E4659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14750" y="7144290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id="{D59857C4-6922-62BA-BAB4-616055B3BFE9}"/>
              </a:ext>
            </a:extLst>
          </p:cNvPr>
          <p:cNvPicPr>
            <a:picLocks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rot="16200000" flipH="1">
            <a:off x="43028" y="4453297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7AE021E-F8B7-E774-9729-6EAAEDEFC628}"/>
              </a:ext>
            </a:extLst>
          </p:cNvPr>
          <p:cNvSpPr txBox="1"/>
          <p:nvPr/>
        </p:nvSpPr>
        <p:spPr>
          <a:xfrm rot="16200000">
            <a:off x="-959531" y="4668098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LIBRO      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LIVRE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002362F-5B65-B46D-9D3A-56F3059F87BD}"/>
              </a:ext>
            </a:extLst>
          </p:cNvPr>
          <p:cNvSpPr txBox="1"/>
          <p:nvPr/>
        </p:nvSpPr>
        <p:spPr>
          <a:xfrm rot="16200000">
            <a:off x="-950007" y="7523855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SILLA      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CHAISE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561E015D-76FA-148B-6745-FB58BA9E43E8}"/>
              </a:ext>
            </a:extLst>
          </p:cNvPr>
          <p:cNvSpPr txBox="1"/>
          <p:nvPr/>
        </p:nvSpPr>
        <p:spPr>
          <a:xfrm rot="16200000">
            <a:off x="-915345" y="1843391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BOLI      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STYLO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FC3096B-59DE-E104-C854-352529EF125C}"/>
              </a:ext>
            </a:extLst>
          </p:cNvPr>
          <p:cNvSpPr txBox="1"/>
          <p:nvPr/>
        </p:nvSpPr>
        <p:spPr>
          <a:xfrm rot="16200000">
            <a:off x="2721145" y="1765759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LIBRETA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CAHIER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D66E830-F3F2-A70B-E1D4-2261CD9BDCC1}"/>
              </a:ext>
            </a:extLst>
          </p:cNvPr>
          <p:cNvSpPr txBox="1"/>
          <p:nvPr/>
        </p:nvSpPr>
        <p:spPr>
          <a:xfrm rot="16200000">
            <a:off x="2651932" y="7506705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MESA      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TABLE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D443F2F-63DC-5D33-E231-ACB3145F87A9}"/>
              </a:ext>
            </a:extLst>
          </p:cNvPr>
          <p:cNvSpPr txBox="1"/>
          <p:nvPr/>
        </p:nvSpPr>
        <p:spPr>
          <a:xfrm rot="16200000">
            <a:off x="2669496" y="4570813"/>
            <a:ext cx="2433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GOMA                            </a:t>
            </a:r>
            <a:r>
              <a:rPr lang="es-ES" sz="1400" dirty="0">
                <a:solidFill>
                  <a:schemeClr val="accent1">
                    <a:lumMod val="50000"/>
                  </a:schemeClr>
                </a:solidFill>
              </a:rPr>
              <a:t>GOMME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5B870AB6-93D8-5C57-ED9F-DEE96B9658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97396" y="9125427"/>
            <a:ext cx="688864" cy="68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5094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1505675" y="629239"/>
            <a:ext cx="53523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SINGULAR – PLURAL / </a:t>
            </a:r>
            <a:r>
              <a:rPr lang="es-ES" dirty="0">
                <a:solidFill>
                  <a:srgbClr val="0070C0"/>
                </a:solidFill>
              </a:rPr>
              <a:t>SINGULIER-PLURIEL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656DC33-DDC1-018C-31A6-1CB17E100D35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377D82A-6A4B-C02C-89BC-1BD959A4C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56" y="544659"/>
            <a:ext cx="540000" cy="54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BB2AD94-F75D-092B-C81D-F2EBE8322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56" y="544659"/>
            <a:ext cx="540000" cy="5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Rectángulo 39">
            <a:extLst>
              <a:ext uri="{FF2B5EF4-FFF2-40B4-BE49-F238E27FC236}">
                <a16:creationId xmlns:a16="http://schemas.microsoft.com/office/drawing/2014/main" id="{ADBDB3C8-8008-70A7-2AA6-3CC28692C97C}"/>
              </a:ext>
            </a:extLst>
          </p:cNvPr>
          <p:cNvSpPr/>
          <p:nvPr/>
        </p:nvSpPr>
        <p:spPr>
          <a:xfrm>
            <a:off x="1585187" y="137779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pic>
        <p:nvPicPr>
          <p:cNvPr id="41" name="Picture 7" descr="K:\CEIP Compartido\Pictos para clase\Usados\lapiz.png">
            <a:extLst>
              <a:ext uri="{FF2B5EF4-FFF2-40B4-BE49-F238E27FC236}">
                <a16:creationId xmlns:a16="http://schemas.microsoft.com/office/drawing/2014/main" id="{F92F33F9-7C3B-FFF0-F5C3-BC01090F8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187" y="1653797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ángulo 41">
            <a:extLst>
              <a:ext uri="{FF2B5EF4-FFF2-40B4-BE49-F238E27FC236}">
                <a16:creationId xmlns:a16="http://schemas.microsoft.com/office/drawing/2014/main" id="{07D2949C-9A26-1B6D-3315-7A1FC53A9C1E}"/>
              </a:ext>
            </a:extLst>
          </p:cNvPr>
          <p:cNvSpPr/>
          <p:nvPr/>
        </p:nvSpPr>
        <p:spPr>
          <a:xfrm>
            <a:off x="3420210" y="137779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CRAYONS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LÁPICES</a:t>
            </a: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9C681E71-6D0D-6D9A-F751-51EC19924240}"/>
              </a:ext>
            </a:extLst>
          </p:cNvPr>
          <p:cNvSpPr/>
          <p:nvPr/>
        </p:nvSpPr>
        <p:spPr>
          <a:xfrm>
            <a:off x="1592488" y="355551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</a:t>
            </a:r>
          </a:p>
        </p:txBody>
      </p:sp>
      <p:pic>
        <p:nvPicPr>
          <p:cNvPr id="47" name="Picture 4" descr="Goma de borrar MILAN 430">
            <a:extLst>
              <a:ext uri="{FF2B5EF4-FFF2-40B4-BE49-F238E27FC236}">
                <a16:creationId xmlns:a16="http://schemas.microsoft.com/office/drawing/2014/main" id="{D4DC19B2-BAEE-296A-98E6-7B5E8C163E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1845870" y="3904412"/>
            <a:ext cx="1242261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ángulo 47">
            <a:extLst>
              <a:ext uri="{FF2B5EF4-FFF2-40B4-BE49-F238E27FC236}">
                <a16:creationId xmlns:a16="http://schemas.microsoft.com/office/drawing/2014/main" id="{E77C998A-4E7E-93CF-82B7-292B2488350B}"/>
              </a:ext>
            </a:extLst>
          </p:cNvPr>
          <p:cNvSpPr/>
          <p:nvPr/>
        </p:nvSpPr>
        <p:spPr>
          <a:xfrm>
            <a:off x="3385187" y="355551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GOMMES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GOMAS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80F96B4E-B4EB-F31D-1D2A-32E63682C717}"/>
              </a:ext>
            </a:extLst>
          </p:cNvPr>
          <p:cNvSpPr/>
          <p:nvPr/>
        </p:nvSpPr>
        <p:spPr>
          <a:xfrm>
            <a:off x="1621817" y="579372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AGRAFEUSE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</a:t>
            </a:r>
          </a:p>
        </p:txBody>
      </p:sp>
      <p:pic>
        <p:nvPicPr>
          <p:cNvPr id="53" name="Picture 2">
            <a:extLst>
              <a:ext uri="{FF2B5EF4-FFF2-40B4-BE49-F238E27FC236}">
                <a16:creationId xmlns:a16="http://schemas.microsoft.com/office/drawing/2014/main" id="{01603338-2E3D-3AED-B67E-083586627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319" y="5991884"/>
            <a:ext cx="1403683" cy="14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ángulo 53">
            <a:extLst>
              <a:ext uri="{FF2B5EF4-FFF2-40B4-BE49-F238E27FC236}">
                <a16:creationId xmlns:a16="http://schemas.microsoft.com/office/drawing/2014/main" id="{F589B95E-147B-53C3-16C7-6E67E8F3202C}"/>
              </a:ext>
            </a:extLst>
          </p:cNvPr>
          <p:cNvSpPr/>
          <p:nvPr/>
        </p:nvSpPr>
        <p:spPr>
          <a:xfrm>
            <a:off x="3421817" y="579372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AGRAFEUSES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GRAPADORAS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47735CC4-B738-943A-DFB2-77550376F960}"/>
              </a:ext>
            </a:extLst>
          </p:cNvPr>
          <p:cNvSpPr/>
          <p:nvPr/>
        </p:nvSpPr>
        <p:spPr>
          <a:xfrm>
            <a:off x="1588241" y="798353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pic>
        <p:nvPicPr>
          <p:cNvPr id="59" name="Picture 2">
            <a:extLst>
              <a:ext uri="{FF2B5EF4-FFF2-40B4-BE49-F238E27FC236}">
                <a16:creationId xmlns:a16="http://schemas.microsoft.com/office/drawing/2014/main" id="{3FFF3390-00FF-6800-6E4A-44906E24B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48" y="8250042"/>
            <a:ext cx="1266986" cy="12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Rectángulo 59">
            <a:extLst>
              <a:ext uri="{FF2B5EF4-FFF2-40B4-BE49-F238E27FC236}">
                <a16:creationId xmlns:a16="http://schemas.microsoft.com/office/drawing/2014/main" id="{278238C1-0D7D-C11D-ADC3-239E3D3AEDB2}"/>
              </a:ext>
            </a:extLst>
          </p:cNvPr>
          <p:cNvSpPr/>
          <p:nvPr/>
        </p:nvSpPr>
        <p:spPr>
          <a:xfrm>
            <a:off x="3385187" y="798353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CAHIERS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LIBRETAS</a:t>
            </a:r>
          </a:p>
        </p:txBody>
      </p:sp>
      <p:sp>
        <p:nvSpPr>
          <p:cNvPr id="1024" name="Rectángulo 1023">
            <a:extLst>
              <a:ext uri="{FF2B5EF4-FFF2-40B4-BE49-F238E27FC236}">
                <a16:creationId xmlns:a16="http://schemas.microsoft.com/office/drawing/2014/main" id="{1C486D07-CF57-833F-B401-CF78C06F1D2C}"/>
              </a:ext>
            </a:extLst>
          </p:cNvPr>
          <p:cNvSpPr/>
          <p:nvPr/>
        </p:nvSpPr>
        <p:spPr>
          <a:xfrm>
            <a:off x="3523187" y="165379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7" name="Rectángulo 1026">
            <a:extLst>
              <a:ext uri="{FF2B5EF4-FFF2-40B4-BE49-F238E27FC236}">
                <a16:creationId xmlns:a16="http://schemas.microsoft.com/office/drawing/2014/main" id="{1CEC893B-0BB9-8002-077D-A317CB1F0DBB}"/>
              </a:ext>
            </a:extLst>
          </p:cNvPr>
          <p:cNvSpPr/>
          <p:nvPr/>
        </p:nvSpPr>
        <p:spPr>
          <a:xfrm>
            <a:off x="3548400" y="610069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8" name="Rectángulo 1027">
            <a:extLst>
              <a:ext uri="{FF2B5EF4-FFF2-40B4-BE49-F238E27FC236}">
                <a16:creationId xmlns:a16="http://schemas.microsoft.com/office/drawing/2014/main" id="{F6B8D0FE-E082-B7FA-67BC-7D0B60703DD9}"/>
              </a:ext>
            </a:extLst>
          </p:cNvPr>
          <p:cNvSpPr/>
          <p:nvPr/>
        </p:nvSpPr>
        <p:spPr>
          <a:xfrm>
            <a:off x="3496439" y="8250042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5" name="Rectángulo 1024">
            <a:extLst>
              <a:ext uri="{FF2B5EF4-FFF2-40B4-BE49-F238E27FC236}">
                <a16:creationId xmlns:a16="http://schemas.microsoft.com/office/drawing/2014/main" id="{8D89151C-E339-3585-5A64-CA5C15B08E70}"/>
              </a:ext>
            </a:extLst>
          </p:cNvPr>
          <p:cNvSpPr/>
          <p:nvPr/>
        </p:nvSpPr>
        <p:spPr>
          <a:xfrm>
            <a:off x="3496439" y="381531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48706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1505675" y="629239"/>
            <a:ext cx="53523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SINGULAR – PLURAL / </a:t>
            </a:r>
            <a:r>
              <a:rPr lang="es-ES" dirty="0">
                <a:solidFill>
                  <a:srgbClr val="0070C0"/>
                </a:solidFill>
              </a:rPr>
              <a:t>SINGULIER-PLURIEL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656DC33-DDC1-018C-31A6-1CB17E100D35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377D82A-6A4B-C02C-89BC-1BD959A4C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56" y="544659"/>
            <a:ext cx="540000" cy="54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BB2AD94-F75D-092B-C81D-F2EBE8322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56" y="544659"/>
            <a:ext cx="540000" cy="5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D751AD4-5338-47C8-4C9A-9C819F4F31FE}"/>
              </a:ext>
            </a:extLst>
          </p:cNvPr>
          <p:cNvSpPr txBox="1"/>
          <p:nvPr/>
        </p:nvSpPr>
        <p:spPr>
          <a:xfrm>
            <a:off x="8370839" y="2415797"/>
            <a:ext cx="34687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0070C0"/>
                </a:solidFill>
              </a:rPr>
              <a:t>lápiz goma </a:t>
            </a:r>
            <a:r>
              <a:rPr lang="es-ES" dirty="0"/>
              <a:t>pizarra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bolígrafo </a:t>
            </a:r>
            <a:r>
              <a:rPr lang="es-ES" dirty="0">
                <a:solidFill>
                  <a:srgbClr val="0070C0"/>
                </a:solidFill>
              </a:rPr>
              <a:t>grapadora</a:t>
            </a:r>
            <a:r>
              <a:rPr lang="es-ES" dirty="0"/>
              <a:t>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mesa 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cuaderno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 mochila </a:t>
            </a:r>
            <a:r>
              <a:rPr lang="es-ES" dirty="0">
                <a:solidFill>
                  <a:srgbClr val="FF3399"/>
                </a:solidFill>
              </a:rPr>
              <a:t>estuche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tijeras </a:t>
            </a:r>
            <a:r>
              <a:rPr lang="es-ES" dirty="0">
                <a:solidFill>
                  <a:srgbClr val="FF3399"/>
                </a:solidFill>
              </a:rPr>
              <a:t>rotulador</a:t>
            </a:r>
            <a:r>
              <a:rPr lang="es-ES" dirty="0"/>
              <a:t> </a:t>
            </a:r>
            <a:r>
              <a:rPr lang="es-ES" dirty="0">
                <a:solidFill>
                  <a:srgbClr val="FF3399"/>
                </a:solidFill>
              </a:rPr>
              <a:t>libro silla </a:t>
            </a:r>
            <a:r>
              <a:rPr lang="es-ES" dirty="0" err="1"/>
              <a:t>afilalápiz</a:t>
            </a:r>
            <a:r>
              <a:rPr lang="es-ES" dirty="0"/>
              <a:t> alumno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07D2949C-9A26-1B6D-3315-7A1FC53A9C1E}"/>
              </a:ext>
            </a:extLst>
          </p:cNvPr>
          <p:cNvSpPr/>
          <p:nvPr/>
        </p:nvSpPr>
        <p:spPr>
          <a:xfrm>
            <a:off x="3420210" y="137779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STYLOS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BOLÍGRAFOS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E77C998A-4E7E-93CF-82B7-292B2488350B}"/>
              </a:ext>
            </a:extLst>
          </p:cNvPr>
          <p:cNvSpPr/>
          <p:nvPr/>
        </p:nvSpPr>
        <p:spPr>
          <a:xfrm>
            <a:off x="3385187" y="355551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TABLES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MESAS</a:t>
            </a:r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F589B95E-147B-53C3-16C7-6E67E8F3202C}"/>
              </a:ext>
            </a:extLst>
          </p:cNvPr>
          <p:cNvSpPr/>
          <p:nvPr/>
        </p:nvSpPr>
        <p:spPr>
          <a:xfrm>
            <a:off x="3421817" y="579372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SACS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MOCHILAS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278238C1-0D7D-C11D-ADC3-239E3D3AEDB2}"/>
              </a:ext>
            </a:extLst>
          </p:cNvPr>
          <p:cNvSpPr/>
          <p:nvPr/>
        </p:nvSpPr>
        <p:spPr>
          <a:xfrm>
            <a:off x="3385187" y="798353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sp>
        <p:nvSpPr>
          <p:cNvPr id="1024" name="Rectángulo 1023">
            <a:extLst>
              <a:ext uri="{FF2B5EF4-FFF2-40B4-BE49-F238E27FC236}">
                <a16:creationId xmlns:a16="http://schemas.microsoft.com/office/drawing/2014/main" id="{1C486D07-CF57-833F-B401-CF78C06F1D2C}"/>
              </a:ext>
            </a:extLst>
          </p:cNvPr>
          <p:cNvSpPr/>
          <p:nvPr/>
        </p:nvSpPr>
        <p:spPr>
          <a:xfrm>
            <a:off x="3523187" y="165379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7" name="Rectángulo 1026">
            <a:extLst>
              <a:ext uri="{FF2B5EF4-FFF2-40B4-BE49-F238E27FC236}">
                <a16:creationId xmlns:a16="http://schemas.microsoft.com/office/drawing/2014/main" id="{1CEC893B-0BB9-8002-077D-A317CB1F0DBB}"/>
              </a:ext>
            </a:extLst>
          </p:cNvPr>
          <p:cNvSpPr/>
          <p:nvPr/>
        </p:nvSpPr>
        <p:spPr>
          <a:xfrm>
            <a:off x="3548400" y="610069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8" name="Rectángulo 1027">
            <a:extLst>
              <a:ext uri="{FF2B5EF4-FFF2-40B4-BE49-F238E27FC236}">
                <a16:creationId xmlns:a16="http://schemas.microsoft.com/office/drawing/2014/main" id="{F6B8D0FE-E082-B7FA-67BC-7D0B60703DD9}"/>
              </a:ext>
            </a:extLst>
          </p:cNvPr>
          <p:cNvSpPr/>
          <p:nvPr/>
        </p:nvSpPr>
        <p:spPr>
          <a:xfrm>
            <a:off x="3496439" y="8250042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5" name="Rectángulo 1024">
            <a:extLst>
              <a:ext uri="{FF2B5EF4-FFF2-40B4-BE49-F238E27FC236}">
                <a16:creationId xmlns:a16="http://schemas.microsoft.com/office/drawing/2014/main" id="{8D89151C-E339-3585-5A64-CA5C15B08E70}"/>
              </a:ext>
            </a:extLst>
          </p:cNvPr>
          <p:cNvSpPr/>
          <p:nvPr/>
        </p:nvSpPr>
        <p:spPr>
          <a:xfrm>
            <a:off x="3496439" y="381531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0BCB6AC-9C6D-E0FD-FF83-82A409388ECC}"/>
              </a:ext>
            </a:extLst>
          </p:cNvPr>
          <p:cNvSpPr/>
          <p:nvPr/>
        </p:nvSpPr>
        <p:spPr>
          <a:xfrm>
            <a:off x="1595585" y="797444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B35E5E-7314-EE3A-BA43-F9B59A19A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618" y="8279473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382FE51-FF2F-B09A-7D60-50413DBCBE4A}"/>
              </a:ext>
            </a:extLst>
          </p:cNvPr>
          <p:cNvSpPr/>
          <p:nvPr/>
        </p:nvSpPr>
        <p:spPr>
          <a:xfrm>
            <a:off x="1595585" y="1382860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pic>
        <p:nvPicPr>
          <p:cNvPr id="10" name="Picture 18">
            <a:extLst>
              <a:ext uri="{FF2B5EF4-FFF2-40B4-BE49-F238E27FC236}">
                <a16:creationId xmlns:a16="http://schemas.microsoft.com/office/drawing/2014/main" id="{0D0DE4F7-4124-D3EB-4500-4AA7E9615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12" y="156286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7D042879-9CFB-9C36-CD0D-EFD94E78C064}"/>
              </a:ext>
            </a:extLst>
          </p:cNvPr>
          <p:cNvSpPr/>
          <p:nvPr/>
        </p:nvSpPr>
        <p:spPr>
          <a:xfrm>
            <a:off x="1620210" y="5775142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SAC À DOS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MOCHILA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303737B-19A0-6A46-AD59-53A2A36B3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94" y="6078292"/>
            <a:ext cx="1168724" cy="116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24EA9BAE-FDD7-77D1-CCE6-4E163F9DDACD}"/>
              </a:ext>
            </a:extLst>
          </p:cNvPr>
          <p:cNvSpPr/>
          <p:nvPr/>
        </p:nvSpPr>
        <p:spPr>
          <a:xfrm>
            <a:off x="1566175" y="354661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TABLE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MESA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AADEA9B5-73F9-173B-72C4-EA4D222FE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48" y="3835188"/>
            <a:ext cx="1222853" cy="12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5940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54">
            <a:extLst>
              <a:ext uri="{FF2B5EF4-FFF2-40B4-BE49-F238E27FC236}">
                <a16:creationId xmlns:a16="http://schemas.microsoft.com/office/drawing/2014/main" id="{5360C336-ADA2-A8E3-07CF-28B8AC0B11BC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FE94E8B4-552C-6322-5ACA-CEF73FB67183}"/>
              </a:ext>
            </a:extLst>
          </p:cNvPr>
          <p:cNvSpPr txBox="1"/>
          <p:nvPr/>
        </p:nvSpPr>
        <p:spPr>
          <a:xfrm>
            <a:off x="1505675" y="629239"/>
            <a:ext cx="53523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SINGULAR – PLURAL / </a:t>
            </a:r>
            <a:r>
              <a:rPr lang="es-ES" dirty="0">
                <a:solidFill>
                  <a:srgbClr val="0070C0"/>
                </a:solidFill>
              </a:rPr>
              <a:t>SINGULIER-PLURIEL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656DC33-DDC1-018C-31A6-1CB17E100D35}"/>
              </a:ext>
            </a:extLst>
          </p:cNvPr>
          <p:cNvSpPr txBox="1"/>
          <p:nvPr/>
        </p:nvSpPr>
        <p:spPr>
          <a:xfrm rot="16200000">
            <a:off x="3501964" y="6466412"/>
            <a:ext cx="6476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377D82A-6A4B-C02C-89BC-1BD959A4C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56" y="544659"/>
            <a:ext cx="540000" cy="54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BB2AD94-F75D-092B-C81D-F2EBE8322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56" y="544659"/>
            <a:ext cx="540000" cy="5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D751AD4-5338-47C8-4C9A-9C819F4F31FE}"/>
              </a:ext>
            </a:extLst>
          </p:cNvPr>
          <p:cNvSpPr txBox="1"/>
          <p:nvPr/>
        </p:nvSpPr>
        <p:spPr>
          <a:xfrm>
            <a:off x="8370839" y="2415797"/>
            <a:ext cx="34687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0070C0"/>
                </a:solidFill>
              </a:rPr>
              <a:t>lápiz goma </a:t>
            </a:r>
            <a:r>
              <a:rPr lang="es-ES" dirty="0"/>
              <a:t>pizarra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bolígrafo </a:t>
            </a:r>
            <a:r>
              <a:rPr lang="es-ES" dirty="0">
                <a:solidFill>
                  <a:srgbClr val="0070C0"/>
                </a:solidFill>
              </a:rPr>
              <a:t>grapadora</a:t>
            </a:r>
            <a:r>
              <a:rPr lang="es-ES" dirty="0"/>
              <a:t>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mesa 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cuaderno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 mochila </a:t>
            </a:r>
            <a:r>
              <a:rPr lang="es-ES" dirty="0">
                <a:solidFill>
                  <a:srgbClr val="FF3399"/>
                </a:solidFill>
              </a:rPr>
              <a:t>estuche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tijeras </a:t>
            </a:r>
            <a:r>
              <a:rPr lang="es-ES" dirty="0">
                <a:solidFill>
                  <a:srgbClr val="FF3399"/>
                </a:solidFill>
              </a:rPr>
              <a:t>rotulador</a:t>
            </a:r>
            <a:r>
              <a:rPr lang="es-ES" dirty="0"/>
              <a:t> </a:t>
            </a:r>
            <a:r>
              <a:rPr lang="es-ES" dirty="0">
                <a:solidFill>
                  <a:srgbClr val="FF3399"/>
                </a:solidFill>
              </a:rPr>
              <a:t>libro silla </a:t>
            </a:r>
            <a:r>
              <a:rPr lang="es-ES" dirty="0" err="1"/>
              <a:t>afilalápiz</a:t>
            </a:r>
            <a:r>
              <a:rPr lang="es-ES" dirty="0"/>
              <a:t> alumno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07D2949C-9A26-1B6D-3315-7A1FC53A9C1E}"/>
              </a:ext>
            </a:extLst>
          </p:cNvPr>
          <p:cNvSpPr/>
          <p:nvPr/>
        </p:nvSpPr>
        <p:spPr>
          <a:xfrm>
            <a:off x="3420210" y="137779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TROUSSES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ESTUCHES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E77C998A-4E7E-93CF-82B7-292B2488350B}"/>
              </a:ext>
            </a:extLst>
          </p:cNvPr>
          <p:cNvSpPr/>
          <p:nvPr/>
        </p:nvSpPr>
        <p:spPr>
          <a:xfrm>
            <a:off x="3385187" y="355551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FEUTRES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ROTULADORES</a:t>
            </a:r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F589B95E-147B-53C3-16C7-6E67E8F3202C}"/>
              </a:ext>
            </a:extLst>
          </p:cNvPr>
          <p:cNvSpPr/>
          <p:nvPr/>
        </p:nvSpPr>
        <p:spPr>
          <a:xfrm>
            <a:off x="3421817" y="5793726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LIVRES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LIBROS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278238C1-0D7D-C11D-ADC3-239E3D3AEDB2}"/>
              </a:ext>
            </a:extLst>
          </p:cNvPr>
          <p:cNvSpPr/>
          <p:nvPr/>
        </p:nvSpPr>
        <p:spPr>
          <a:xfrm>
            <a:off x="3385187" y="7983535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CHAISES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SILLAS</a:t>
            </a:r>
          </a:p>
        </p:txBody>
      </p:sp>
      <p:sp>
        <p:nvSpPr>
          <p:cNvPr id="1024" name="Rectángulo 1023">
            <a:extLst>
              <a:ext uri="{FF2B5EF4-FFF2-40B4-BE49-F238E27FC236}">
                <a16:creationId xmlns:a16="http://schemas.microsoft.com/office/drawing/2014/main" id="{1C486D07-CF57-833F-B401-CF78C06F1D2C}"/>
              </a:ext>
            </a:extLst>
          </p:cNvPr>
          <p:cNvSpPr/>
          <p:nvPr/>
        </p:nvSpPr>
        <p:spPr>
          <a:xfrm>
            <a:off x="3523187" y="165379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7" name="Rectángulo 1026">
            <a:extLst>
              <a:ext uri="{FF2B5EF4-FFF2-40B4-BE49-F238E27FC236}">
                <a16:creationId xmlns:a16="http://schemas.microsoft.com/office/drawing/2014/main" id="{1CEC893B-0BB9-8002-077D-A317CB1F0DBB}"/>
              </a:ext>
            </a:extLst>
          </p:cNvPr>
          <p:cNvSpPr/>
          <p:nvPr/>
        </p:nvSpPr>
        <p:spPr>
          <a:xfrm>
            <a:off x="3548400" y="610069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8" name="Rectángulo 1027">
            <a:extLst>
              <a:ext uri="{FF2B5EF4-FFF2-40B4-BE49-F238E27FC236}">
                <a16:creationId xmlns:a16="http://schemas.microsoft.com/office/drawing/2014/main" id="{F6B8D0FE-E082-B7FA-67BC-7D0B60703DD9}"/>
              </a:ext>
            </a:extLst>
          </p:cNvPr>
          <p:cNvSpPr/>
          <p:nvPr/>
        </p:nvSpPr>
        <p:spPr>
          <a:xfrm>
            <a:off x="3496439" y="8250042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5" name="Rectángulo 1024">
            <a:extLst>
              <a:ext uri="{FF2B5EF4-FFF2-40B4-BE49-F238E27FC236}">
                <a16:creationId xmlns:a16="http://schemas.microsoft.com/office/drawing/2014/main" id="{8D89151C-E339-3585-5A64-CA5C15B08E70}"/>
              </a:ext>
            </a:extLst>
          </p:cNvPr>
          <p:cNvSpPr/>
          <p:nvPr/>
        </p:nvSpPr>
        <p:spPr>
          <a:xfrm>
            <a:off x="3496439" y="381531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B8087684-2D2F-547F-9095-C3142871E918}"/>
              </a:ext>
            </a:extLst>
          </p:cNvPr>
          <p:cNvSpPr/>
          <p:nvPr/>
        </p:nvSpPr>
        <p:spPr>
          <a:xfrm>
            <a:off x="1605065" y="580581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pic>
        <p:nvPicPr>
          <p:cNvPr id="16" name="Picture 6">
            <a:extLst>
              <a:ext uri="{FF2B5EF4-FFF2-40B4-BE49-F238E27FC236}">
                <a16:creationId xmlns:a16="http://schemas.microsoft.com/office/drawing/2014/main" id="{4FD6C8E4-A682-6EF3-06C5-CCFAC29A26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2133376" y="6078590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372F24AF-9AD4-9BBA-9F69-0C44D2656E76}"/>
              </a:ext>
            </a:extLst>
          </p:cNvPr>
          <p:cNvSpPr/>
          <p:nvPr/>
        </p:nvSpPr>
        <p:spPr>
          <a:xfrm>
            <a:off x="1571363" y="3566749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B799CB85-3206-4B4D-EDBC-3AE3090C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171" y="377969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790D38E7-D3F8-13D4-B219-4D55A293B512}"/>
              </a:ext>
            </a:extLst>
          </p:cNvPr>
          <p:cNvSpPr/>
          <p:nvPr/>
        </p:nvSpPr>
        <p:spPr>
          <a:xfrm>
            <a:off x="1568909" y="7997511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CHAISE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SILLA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DB6542CA-B27D-8AB1-4404-E7F8C13A4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770" y="8216102"/>
            <a:ext cx="1362818" cy="13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6F6FC341-02EE-3A70-E48E-43B463C8CF31}"/>
              </a:ext>
            </a:extLst>
          </p:cNvPr>
          <p:cNvSpPr/>
          <p:nvPr/>
        </p:nvSpPr>
        <p:spPr>
          <a:xfrm>
            <a:off x="1571982" y="1377797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466E71-A978-5CDD-0F20-9B349816F8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1982" y="1939335"/>
            <a:ext cx="1440000" cy="67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93D902C-875A-2086-CD11-88E87600EA0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60" y="506061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>
            <a:extLst>
              <a:ext uri="{FF2B5EF4-FFF2-40B4-BE49-F238E27FC236}">
                <a16:creationId xmlns:a16="http://schemas.microsoft.com/office/drawing/2014/main" id="{97914772-6BBB-10E9-F051-337E0723E87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823" y="1739518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69816B7-1D85-72EE-FDE9-9CDE4220BD7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823" y="470704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Goma de borrar MILAN 430">
            <a:extLst>
              <a:ext uri="{FF2B5EF4-FFF2-40B4-BE49-F238E27FC236}">
                <a16:creationId xmlns:a16="http://schemas.microsoft.com/office/drawing/2014/main" id="{C6DB52C0-23C4-811B-350D-14D488C1566A}"/>
              </a:ext>
            </a:extLst>
          </p:cNvPr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2676823" y="2987385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966B64E-76C7-F221-84B5-D8AB5E303705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60" y="1746723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E2108314-EC62-5B51-0F45-C385F8C91A19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177960" y="2987385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DFC7E9B7-0062-2679-CEC7-D725FB0900FE}"/>
              </a:ext>
            </a:extLst>
          </p:cNvPr>
          <p:cNvSpPr txBox="1"/>
          <p:nvPr/>
        </p:nvSpPr>
        <p:spPr>
          <a:xfrm>
            <a:off x="177960" y="101372"/>
            <a:ext cx="6363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RECORTAR PARA ACTIVIDAD DE CLASIFICAR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6FB8D64-34E5-60C4-3200-A9D24847E14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310" y="506061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>
            <a:extLst>
              <a:ext uri="{FF2B5EF4-FFF2-40B4-BE49-F238E27FC236}">
                <a16:creationId xmlns:a16="http://schemas.microsoft.com/office/drawing/2014/main" id="{23671930-7C10-2257-57DA-1CE59193C2F8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73" y="1739518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C434D38D-0648-41DE-9D3F-4CB11B2322E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73" y="470704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oma de borrar MILAN 430">
            <a:extLst>
              <a:ext uri="{FF2B5EF4-FFF2-40B4-BE49-F238E27FC236}">
                <a16:creationId xmlns:a16="http://schemas.microsoft.com/office/drawing/2014/main" id="{E09D8AD2-4D34-332C-60CF-D39C7F22B635}"/>
              </a:ext>
            </a:extLst>
          </p:cNvPr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3852073" y="2987385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3495AF79-81CA-AFF1-40BC-423B1C2EA671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310" y="1746723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A02F7083-0934-79C7-9A68-55E7AE343E1B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1391310" y="2987385"/>
            <a:ext cx="108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5B5CCC2-BEE5-0698-27F9-959D4E7D6536}"/>
              </a:ext>
            </a:extLst>
          </p:cNvPr>
          <p:cNvSpPr txBox="1"/>
          <p:nvPr/>
        </p:nvSpPr>
        <p:spPr>
          <a:xfrm>
            <a:off x="-34343" y="9250352"/>
            <a:ext cx="65814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8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pic>
        <p:nvPicPr>
          <p:cNvPr id="3" name="Picture 7" descr="K:\CEIP Compartido\Pictos para clase\Usados\lapiz.png">
            <a:extLst>
              <a:ext uri="{FF2B5EF4-FFF2-40B4-BE49-F238E27FC236}">
                <a16:creationId xmlns:a16="http://schemas.microsoft.com/office/drawing/2014/main" id="{BE97D99A-2B09-F97E-7AAC-CDC803B90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4" y="4935563"/>
            <a:ext cx="803393" cy="80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K:\CEIP Compartido\Pictos para clase\Usados\lapiz.png">
            <a:extLst>
              <a:ext uri="{FF2B5EF4-FFF2-40B4-BE49-F238E27FC236}">
                <a16:creationId xmlns:a16="http://schemas.microsoft.com/office/drawing/2014/main" id="{33AAA4DD-1B25-CD3F-437C-94AEECE85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32" y="5340120"/>
            <a:ext cx="803393" cy="80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437C912C-B282-3A8C-57B2-CDD6AA212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550" y="4818939"/>
            <a:ext cx="839032" cy="83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2D3F7947-02EF-F690-C709-60577FD5D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08" y="5325446"/>
            <a:ext cx="839031" cy="83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0EC6A006-BAED-E2B7-FBAC-A5671AC4A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70" y="4851719"/>
            <a:ext cx="766243" cy="76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2CDD31CC-DA0D-6F64-7C0D-B465C1E5E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552" y="5290878"/>
            <a:ext cx="766243" cy="76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F0EB2EAE-06DB-2CED-974C-67EE89F98C10}"/>
              </a:ext>
            </a:extLst>
          </p:cNvPr>
          <p:cNvSpPr/>
          <p:nvPr/>
        </p:nvSpPr>
        <p:spPr>
          <a:xfrm>
            <a:off x="139729" y="4874104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E579A434-40CA-A8AE-F89A-F3F90D087CC8}"/>
              </a:ext>
            </a:extLst>
          </p:cNvPr>
          <p:cNvSpPr/>
          <p:nvPr/>
        </p:nvSpPr>
        <p:spPr>
          <a:xfrm>
            <a:off x="3445730" y="4851719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631239D-DC0B-3C2E-CB16-D9228E88AC5C}"/>
              </a:ext>
            </a:extLst>
          </p:cNvPr>
          <p:cNvSpPr/>
          <p:nvPr/>
        </p:nvSpPr>
        <p:spPr>
          <a:xfrm>
            <a:off x="5074109" y="4851719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5" name="Picture 4" descr="Goma de borrar MILAN 430">
            <a:extLst>
              <a:ext uri="{FF2B5EF4-FFF2-40B4-BE49-F238E27FC236}">
                <a16:creationId xmlns:a16="http://schemas.microsoft.com/office/drawing/2014/main" id="{AB94E904-B49B-7D0C-F184-14E26A7A87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1781949" y="4935563"/>
            <a:ext cx="859205" cy="77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Goma de borrar MILAN 430">
            <a:extLst>
              <a:ext uri="{FF2B5EF4-FFF2-40B4-BE49-F238E27FC236}">
                <a16:creationId xmlns:a16="http://schemas.microsoft.com/office/drawing/2014/main" id="{1C3E83CA-6FC9-797F-4BD4-DDDC229275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2369255" y="5325372"/>
            <a:ext cx="859205" cy="77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ángulo 26">
            <a:extLst>
              <a:ext uri="{FF2B5EF4-FFF2-40B4-BE49-F238E27FC236}">
                <a16:creationId xmlns:a16="http://schemas.microsoft.com/office/drawing/2014/main" id="{B4AD0F8B-0DE5-126F-FD36-B7BF73C4E370}"/>
              </a:ext>
            </a:extLst>
          </p:cNvPr>
          <p:cNvSpPr/>
          <p:nvPr/>
        </p:nvSpPr>
        <p:spPr>
          <a:xfrm>
            <a:off x="1786011" y="4868630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735818CB-15A3-12AA-7B31-341F57A8B722}"/>
              </a:ext>
            </a:extLst>
          </p:cNvPr>
          <p:cNvSpPr/>
          <p:nvPr/>
        </p:nvSpPr>
        <p:spPr>
          <a:xfrm>
            <a:off x="104077" y="6250411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EAF1B23B-60B0-335C-3518-523C2E503114}"/>
              </a:ext>
            </a:extLst>
          </p:cNvPr>
          <p:cNvSpPr/>
          <p:nvPr/>
        </p:nvSpPr>
        <p:spPr>
          <a:xfrm>
            <a:off x="3410078" y="6228026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58D04C73-6DBB-7599-93EA-7259BD83C1B1}"/>
              </a:ext>
            </a:extLst>
          </p:cNvPr>
          <p:cNvSpPr/>
          <p:nvPr/>
        </p:nvSpPr>
        <p:spPr>
          <a:xfrm>
            <a:off x="5038457" y="6228026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63B2BF31-51D6-A29E-1862-AEC131B8440E}"/>
              </a:ext>
            </a:extLst>
          </p:cNvPr>
          <p:cNvSpPr/>
          <p:nvPr/>
        </p:nvSpPr>
        <p:spPr>
          <a:xfrm>
            <a:off x="1750359" y="624493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2" name="Picture 4">
            <a:extLst>
              <a:ext uri="{FF2B5EF4-FFF2-40B4-BE49-F238E27FC236}">
                <a16:creationId xmlns:a16="http://schemas.microsoft.com/office/drawing/2014/main" id="{5B0C7437-866A-29B1-3662-D4AA00B4D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70" y="6276949"/>
            <a:ext cx="818515" cy="81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>
            <a:extLst>
              <a:ext uri="{FF2B5EF4-FFF2-40B4-BE49-F238E27FC236}">
                <a16:creationId xmlns:a16="http://schemas.microsoft.com/office/drawing/2014/main" id="{F59E25CE-BEC3-4CF5-AD85-F8133BFA5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7" y="6276949"/>
            <a:ext cx="859375" cy="8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id="{75BA4D16-60CA-8137-4FDF-4BDE1A287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559" y="6260806"/>
            <a:ext cx="794731" cy="79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2262BF20-8FEE-C2C1-2651-B88A81166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56" y="6285609"/>
            <a:ext cx="654628" cy="65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8">
            <a:extLst>
              <a:ext uri="{FF2B5EF4-FFF2-40B4-BE49-F238E27FC236}">
                <a16:creationId xmlns:a16="http://schemas.microsoft.com/office/drawing/2014/main" id="{4F261D4B-61F7-35A2-05AC-E573F9B68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69" y="6565658"/>
            <a:ext cx="859375" cy="8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0D525607-BED0-D23E-2153-5C2FAEE86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284" y="6731088"/>
            <a:ext cx="834499" cy="83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id="{61E41859-2B9A-E063-1CA4-92CAF4F75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00" y="6542141"/>
            <a:ext cx="794731" cy="79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B2974DCB-456A-EE46-559C-99B58081A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303" y="6622183"/>
            <a:ext cx="818515" cy="81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ángulo 39">
            <a:extLst>
              <a:ext uri="{FF2B5EF4-FFF2-40B4-BE49-F238E27FC236}">
                <a16:creationId xmlns:a16="http://schemas.microsoft.com/office/drawing/2014/main" id="{9DF9D46D-024E-22E8-584E-4F1F58461F29}"/>
              </a:ext>
            </a:extLst>
          </p:cNvPr>
          <p:cNvSpPr/>
          <p:nvPr/>
        </p:nvSpPr>
        <p:spPr>
          <a:xfrm>
            <a:off x="125121" y="7713742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58703448-6EC4-176F-9DD3-9A4100B08EEF}"/>
              </a:ext>
            </a:extLst>
          </p:cNvPr>
          <p:cNvSpPr/>
          <p:nvPr/>
        </p:nvSpPr>
        <p:spPr>
          <a:xfrm>
            <a:off x="3431122" y="769135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37260CA0-D9F1-6293-4D86-EC506734BA51}"/>
              </a:ext>
            </a:extLst>
          </p:cNvPr>
          <p:cNvSpPr/>
          <p:nvPr/>
        </p:nvSpPr>
        <p:spPr>
          <a:xfrm>
            <a:off x="5059501" y="7691357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8AFAC87-F28F-A6CC-B357-6687F7C81A6F}"/>
              </a:ext>
            </a:extLst>
          </p:cNvPr>
          <p:cNvSpPr/>
          <p:nvPr/>
        </p:nvSpPr>
        <p:spPr>
          <a:xfrm>
            <a:off x="1771403" y="7708268"/>
            <a:ext cx="1514084" cy="12799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4" name="Picture 6">
            <a:extLst>
              <a:ext uri="{FF2B5EF4-FFF2-40B4-BE49-F238E27FC236}">
                <a16:creationId xmlns:a16="http://schemas.microsoft.com/office/drawing/2014/main" id="{17B81AB7-53B3-A863-E53F-8F525CDC46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3551568" y="7784272"/>
            <a:ext cx="419927" cy="6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>
            <a:extLst>
              <a:ext uri="{FF2B5EF4-FFF2-40B4-BE49-F238E27FC236}">
                <a16:creationId xmlns:a16="http://schemas.microsoft.com/office/drawing/2014/main" id="{92CA686A-61C4-CEDA-83B9-7C23B33ED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302" y="7730818"/>
            <a:ext cx="717472" cy="71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5C21EEAD-0F64-5260-68D6-6FF068DEC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457" y="7730818"/>
            <a:ext cx="718095" cy="71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471B9CA2-1466-F5D8-D16E-63D1A32979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2582" y="7831614"/>
            <a:ext cx="958574" cy="450612"/>
          </a:xfrm>
          <a:prstGeom prst="rect">
            <a:avLst/>
          </a:prstGeom>
        </p:spPr>
      </p:pic>
      <p:pic>
        <p:nvPicPr>
          <p:cNvPr id="48" name="Picture 6">
            <a:extLst>
              <a:ext uri="{FF2B5EF4-FFF2-40B4-BE49-F238E27FC236}">
                <a16:creationId xmlns:a16="http://schemas.microsoft.com/office/drawing/2014/main" id="{3A0AE4FB-A985-D709-B779-AF2F49205B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4276130" y="8224290"/>
            <a:ext cx="419927" cy="6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>
            <a:extLst>
              <a:ext uri="{FF2B5EF4-FFF2-40B4-BE49-F238E27FC236}">
                <a16:creationId xmlns:a16="http://schemas.microsoft.com/office/drawing/2014/main" id="{7B50FE14-0B81-EB39-72F4-2BA01C9E0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905" y="8192229"/>
            <a:ext cx="717472" cy="71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>
            <a:extLst>
              <a:ext uri="{FF2B5EF4-FFF2-40B4-BE49-F238E27FC236}">
                <a16:creationId xmlns:a16="http://schemas.microsoft.com/office/drawing/2014/main" id="{44A6E4FC-E459-2541-86E1-EA3D88ECA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552" y="8224290"/>
            <a:ext cx="718095" cy="71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7F2570D0-2356-82A9-BBE6-25DCA0A1915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7575" y="8459089"/>
            <a:ext cx="958574" cy="450612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5491507F-E716-53EA-79D6-8F96D3560976}"/>
              </a:ext>
            </a:extLst>
          </p:cNvPr>
          <p:cNvSpPr txBox="1"/>
          <p:nvPr/>
        </p:nvSpPr>
        <p:spPr>
          <a:xfrm>
            <a:off x="92893" y="4408125"/>
            <a:ext cx="6363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RECORTAR PARA ACTIVIDAD DE SINGULAR / PLURAL</a:t>
            </a:r>
          </a:p>
        </p:txBody>
      </p:sp>
    </p:spTree>
    <p:extLst>
      <p:ext uri="{BB962C8B-B14F-4D97-AF65-F5344CB8AC3E}">
        <p14:creationId xmlns:p14="http://schemas.microsoft.com/office/powerpoint/2010/main" val="320310522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59340-08AC-15D2-5709-32A4E943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/>
              <a:t>ACTIVIDAD  8</a:t>
            </a:r>
            <a:br>
              <a:rPr lang="es-ES" dirty="0"/>
            </a:br>
            <a:r>
              <a:rPr lang="es-ES" dirty="0"/>
              <a:t>DICTADO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B907CB-CB80-EC2F-7168-34645ECAA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ACTIVIDAD 8 DICTADO</a:t>
            </a:r>
            <a:endParaRPr lang="es-ES" dirty="0"/>
          </a:p>
          <a:p>
            <a:pPr lvl="1">
              <a:buFontTx/>
              <a:buChar char="-"/>
            </a:pPr>
            <a:r>
              <a:rPr lang="es-ES" dirty="0"/>
              <a:t>Imprimir la plantilla de las mochilas.</a:t>
            </a:r>
          </a:p>
          <a:p>
            <a:pPr lvl="1">
              <a:buFontTx/>
              <a:buChar char="-"/>
            </a:pPr>
            <a:r>
              <a:rPr lang="es-ES" dirty="0"/>
              <a:t>Recortar el vocabulario. </a:t>
            </a:r>
          </a:p>
          <a:p>
            <a:pPr lvl="1">
              <a:buFontTx/>
              <a:buChar char="-"/>
            </a:pPr>
            <a:r>
              <a:rPr lang="es-ES" dirty="0"/>
              <a:t>El alumno tiene que pegar cada palabra que se le dice en una de las mochilas.</a:t>
            </a:r>
          </a:p>
          <a:p>
            <a:pPr lvl="1">
              <a:buFontTx/>
              <a:buChar char="-"/>
            </a:pPr>
            <a:endParaRPr lang="es-ES" dirty="0"/>
          </a:p>
          <a:p>
            <a:pPr marL="342900" lvl="1" indent="0">
              <a:buNone/>
            </a:pPr>
            <a:endParaRPr lang="es-ES" dirty="0"/>
          </a:p>
          <a:p>
            <a:pPr marL="342900" lvl="1" indent="0">
              <a:buNone/>
            </a:pPr>
            <a:endParaRPr lang="es-ES" dirty="0"/>
          </a:p>
          <a:p>
            <a:pPr marL="342900" lvl="1" indent="0">
              <a:buNone/>
            </a:pPr>
            <a:r>
              <a:rPr lang="es-ES" dirty="0"/>
              <a:t>Se incluye ejemplo de montaje al final</a:t>
            </a:r>
          </a:p>
        </p:txBody>
      </p:sp>
    </p:spTree>
    <p:extLst>
      <p:ext uri="{BB962C8B-B14F-4D97-AF65-F5344CB8AC3E}">
        <p14:creationId xmlns:p14="http://schemas.microsoft.com/office/powerpoint/2010/main" val="1987257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a 54">
            <a:extLst>
              <a:ext uri="{FF2B5EF4-FFF2-40B4-BE49-F238E27FC236}">
                <a16:creationId xmlns:a16="http://schemas.microsoft.com/office/drawing/2014/main" id="{EEF08878-A98D-6CB7-327E-1CB4A0AB5C31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2497D16E-913F-F8EA-5393-431C6DAC13FB}"/>
              </a:ext>
            </a:extLst>
          </p:cNvPr>
          <p:cNvSpPr txBox="1"/>
          <p:nvPr/>
        </p:nvSpPr>
        <p:spPr>
          <a:xfrm rot="16200000">
            <a:off x="-4539380" y="4982001"/>
            <a:ext cx="9372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2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168193F-2BDA-1344-8F5C-DDDD7626F675}"/>
              </a:ext>
            </a:extLst>
          </p:cNvPr>
          <p:cNvSpPr/>
          <p:nvPr/>
        </p:nvSpPr>
        <p:spPr>
          <a:xfrm>
            <a:off x="331389" y="480564"/>
            <a:ext cx="6225868" cy="4404249"/>
          </a:xfrm>
          <a:custGeom>
            <a:avLst/>
            <a:gdLst>
              <a:gd name="connsiteX0" fmla="*/ 0 w 6225868"/>
              <a:gd name="connsiteY0" fmla="*/ 397175 h 4404249"/>
              <a:gd name="connsiteX1" fmla="*/ 397175 w 6225868"/>
              <a:gd name="connsiteY1" fmla="*/ 0 h 4404249"/>
              <a:gd name="connsiteX2" fmla="*/ 886012 w 6225868"/>
              <a:gd name="connsiteY2" fmla="*/ 0 h 4404249"/>
              <a:gd name="connsiteX3" fmla="*/ 1266218 w 6225868"/>
              <a:gd name="connsiteY3" fmla="*/ 0 h 4404249"/>
              <a:gd name="connsiteX4" fmla="*/ 1863685 w 6225868"/>
              <a:gd name="connsiteY4" fmla="*/ 0 h 4404249"/>
              <a:gd name="connsiteX5" fmla="*/ 2461152 w 6225868"/>
              <a:gd name="connsiteY5" fmla="*/ 0 h 4404249"/>
              <a:gd name="connsiteX6" fmla="*/ 3004304 w 6225868"/>
              <a:gd name="connsiteY6" fmla="*/ 0 h 4404249"/>
              <a:gd name="connsiteX7" fmla="*/ 3493140 w 6225868"/>
              <a:gd name="connsiteY7" fmla="*/ 0 h 4404249"/>
              <a:gd name="connsiteX8" fmla="*/ 3873347 w 6225868"/>
              <a:gd name="connsiteY8" fmla="*/ 0 h 4404249"/>
              <a:gd name="connsiteX9" fmla="*/ 4253553 w 6225868"/>
              <a:gd name="connsiteY9" fmla="*/ 0 h 4404249"/>
              <a:gd name="connsiteX10" fmla="*/ 4796705 w 6225868"/>
              <a:gd name="connsiteY10" fmla="*/ 0 h 4404249"/>
              <a:gd name="connsiteX11" fmla="*/ 5828693 w 6225868"/>
              <a:gd name="connsiteY11" fmla="*/ 0 h 4404249"/>
              <a:gd name="connsiteX12" fmla="*/ 6225868 w 6225868"/>
              <a:gd name="connsiteY12" fmla="*/ 397175 h 4404249"/>
              <a:gd name="connsiteX13" fmla="*/ 6225868 w 6225868"/>
              <a:gd name="connsiteY13" fmla="*/ 876776 h 4404249"/>
              <a:gd name="connsiteX14" fmla="*/ 6225868 w 6225868"/>
              <a:gd name="connsiteY14" fmla="*/ 1392476 h 4404249"/>
              <a:gd name="connsiteX15" fmla="*/ 6225868 w 6225868"/>
              <a:gd name="connsiteY15" fmla="*/ 1872077 h 4404249"/>
              <a:gd name="connsiteX16" fmla="*/ 6225868 w 6225868"/>
              <a:gd name="connsiteY16" fmla="*/ 2279479 h 4404249"/>
              <a:gd name="connsiteX17" fmla="*/ 6225868 w 6225868"/>
              <a:gd name="connsiteY17" fmla="*/ 2795179 h 4404249"/>
              <a:gd name="connsiteX18" fmla="*/ 6225868 w 6225868"/>
              <a:gd name="connsiteY18" fmla="*/ 3383077 h 4404249"/>
              <a:gd name="connsiteX19" fmla="*/ 6225868 w 6225868"/>
              <a:gd name="connsiteY19" fmla="*/ 4007074 h 4404249"/>
              <a:gd name="connsiteX20" fmla="*/ 5828693 w 6225868"/>
              <a:gd name="connsiteY20" fmla="*/ 4404249 h 4404249"/>
              <a:gd name="connsiteX21" fmla="*/ 5394172 w 6225868"/>
              <a:gd name="connsiteY21" fmla="*/ 4404249 h 4404249"/>
              <a:gd name="connsiteX22" fmla="*/ 4742389 w 6225868"/>
              <a:gd name="connsiteY22" fmla="*/ 4404249 h 4404249"/>
              <a:gd name="connsiteX23" fmla="*/ 4090607 w 6225868"/>
              <a:gd name="connsiteY23" fmla="*/ 4404249 h 4404249"/>
              <a:gd name="connsiteX24" fmla="*/ 3656086 w 6225868"/>
              <a:gd name="connsiteY24" fmla="*/ 4404249 h 4404249"/>
              <a:gd name="connsiteX25" fmla="*/ 3167249 w 6225868"/>
              <a:gd name="connsiteY25" fmla="*/ 4404249 h 4404249"/>
              <a:gd name="connsiteX26" fmla="*/ 2678413 w 6225868"/>
              <a:gd name="connsiteY26" fmla="*/ 4404249 h 4404249"/>
              <a:gd name="connsiteX27" fmla="*/ 2135261 w 6225868"/>
              <a:gd name="connsiteY27" fmla="*/ 4404249 h 4404249"/>
              <a:gd name="connsiteX28" fmla="*/ 1537794 w 6225868"/>
              <a:gd name="connsiteY28" fmla="*/ 4404249 h 4404249"/>
              <a:gd name="connsiteX29" fmla="*/ 940327 w 6225868"/>
              <a:gd name="connsiteY29" fmla="*/ 4404249 h 4404249"/>
              <a:gd name="connsiteX30" fmla="*/ 397175 w 6225868"/>
              <a:gd name="connsiteY30" fmla="*/ 4404249 h 4404249"/>
              <a:gd name="connsiteX31" fmla="*/ 0 w 6225868"/>
              <a:gd name="connsiteY31" fmla="*/ 4007074 h 4404249"/>
              <a:gd name="connsiteX32" fmla="*/ 0 w 6225868"/>
              <a:gd name="connsiteY32" fmla="*/ 3455275 h 4404249"/>
              <a:gd name="connsiteX33" fmla="*/ 0 w 6225868"/>
              <a:gd name="connsiteY33" fmla="*/ 3011773 h 4404249"/>
              <a:gd name="connsiteX34" fmla="*/ 0 w 6225868"/>
              <a:gd name="connsiteY34" fmla="*/ 2496073 h 4404249"/>
              <a:gd name="connsiteX35" fmla="*/ 0 w 6225868"/>
              <a:gd name="connsiteY35" fmla="*/ 2016473 h 4404249"/>
              <a:gd name="connsiteX36" fmla="*/ 0 w 6225868"/>
              <a:gd name="connsiteY36" fmla="*/ 1572971 h 4404249"/>
              <a:gd name="connsiteX37" fmla="*/ 0 w 6225868"/>
              <a:gd name="connsiteY37" fmla="*/ 985073 h 4404249"/>
              <a:gd name="connsiteX38" fmla="*/ 0 w 6225868"/>
              <a:gd name="connsiteY38" fmla="*/ 397175 h 44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25868" h="4404249" fill="none" extrusionOk="0">
                <a:moveTo>
                  <a:pt x="0" y="397175"/>
                </a:moveTo>
                <a:cubicBezTo>
                  <a:pt x="29962" y="195292"/>
                  <a:pt x="155843" y="-46854"/>
                  <a:pt x="397175" y="0"/>
                </a:cubicBezTo>
                <a:cubicBezTo>
                  <a:pt x="562256" y="-1864"/>
                  <a:pt x="721916" y="17880"/>
                  <a:pt x="886012" y="0"/>
                </a:cubicBezTo>
                <a:cubicBezTo>
                  <a:pt x="1050108" y="-17880"/>
                  <a:pt x="1112336" y="33112"/>
                  <a:pt x="1266218" y="0"/>
                </a:cubicBezTo>
                <a:cubicBezTo>
                  <a:pt x="1420100" y="-33112"/>
                  <a:pt x="1617225" y="25254"/>
                  <a:pt x="1863685" y="0"/>
                </a:cubicBezTo>
                <a:cubicBezTo>
                  <a:pt x="2110145" y="-25254"/>
                  <a:pt x="2308307" y="44074"/>
                  <a:pt x="2461152" y="0"/>
                </a:cubicBezTo>
                <a:cubicBezTo>
                  <a:pt x="2613997" y="-44074"/>
                  <a:pt x="2840595" y="41159"/>
                  <a:pt x="3004304" y="0"/>
                </a:cubicBezTo>
                <a:cubicBezTo>
                  <a:pt x="3168013" y="-41159"/>
                  <a:pt x="3369690" y="29761"/>
                  <a:pt x="3493140" y="0"/>
                </a:cubicBezTo>
                <a:cubicBezTo>
                  <a:pt x="3616590" y="-29761"/>
                  <a:pt x="3747234" y="33721"/>
                  <a:pt x="3873347" y="0"/>
                </a:cubicBezTo>
                <a:cubicBezTo>
                  <a:pt x="3999460" y="-33721"/>
                  <a:pt x="4148251" y="16581"/>
                  <a:pt x="4253553" y="0"/>
                </a:cubicBezTo>
                <a:cubicBezTo>
                  <a:pt x="4358855" y="-16581"/>
                  <a:pt x="4596335" y="60332"/>
                  <a:pt x="4796705" y="0"/>
                </a:cubicBezTo>
                <a:cubicBezTo>
                  <a:pt x="4997075" y="-60332"/>
                  <a:pt x="5505557" y="73718"/>
                  <a:pt x="5828693" y="0"/>
                </a:cubicBezTo>
                <a:cubicBezTo>
                  <a:pt x="6032333" y="-4201"/>
                  <a:pt x="6194083" y="187979"/>
                  <a:pt x="6225868" y="397175"/>
                </a:cubicBezTo>
                <a:cubicBezTo>
                  <a:pt x="6272102" y="601777"/>
                  <a:pt x="6212377" y="641044"/>
                  <a:pt x="6225868" y="876776"/>
                </a:cubicBezTo>
                <a:cubicBezTo>
                  <a:pt x="6239359" y="1112508"/>
                  <a:pt x="6174697" y="1227544"/>
                  <a:pt x="6225868" y="1392476"/>
                </a:cubicBezTo>
                <a:cubicBezTo>
                  <a:pt x="6277039" y="1557408"/>
                  <a:pt x="6210239" y="1754416"/>
                  <a:pt x="6225868" y="1872077"/>
                </a:cubicBezTo>
                <a:cubicBezTo>
                  <a:pt x="6241497" y="1989738"/>
                  <a:pt x="6224558" y="2108667"/>
                  <a:pt x="6225868" y="2279479"/>
                </a:cubicBezTo>
                <a:cubicBezTo>
                  <a:pt x="6227178" y="2450291"/>
                  <a:pt x="6197247" y="2616716"/>
                  <a:pt x="6225868" y="2795179"/>
                </a:cubicBezTo>
                <a:cubicBezTo>
                  <a:pt x="6254489" y="2973642"/>
                  <a:pt x="6217994" y="3112380"/>
                  <a:pt x="6225868" y="3383077"/>
                </a:cubicBezTo>
                <a:cubicBezTo>
                  <a:pt x="6233742" y="3653774"/>
                  <a:pt x="6182390" y="3862189"/>
                  <a:pt x="6225868" y="4007074"/>
                </a:cubicBezTo>
                <a:cubicBezTo>
                  <a:pt x="6219601" y="4269424"/>
                  <a:pt x="6060445" y="4385156"/>
                  <a:pt x="5828693" y="4404249"/>
                </a:cubicBezTo>
                <a:cubicBezTo>
                  <a:pt x="5723364" y="4432674"/>
                  <a:pt x="5486882" y="4399705"/>
                  <a:pt x="5394172" y="4404249"/>
                </a:cubicBezTo>
                <a:cubicBezTo>
                  <a:pt x="5301462" y="4408793"/>
                  <a:pt x="4928732" y="4333580"/>
                  <a:pt x="4742389" y="4404249"/>
                </a:cubicBezTo>
                <a:cubicBezTo>
                  <a:pt x="4556046" y="4474918"/>
                  <a:pt x="4391473" y="4392995"/>
                  <a:pt x="4090607" y="4404249"/>
                </a:cubicBezTo>
                <a:cubicBezTo>
                  <a:pt x="3789741" y="4415503"/>
                  <a:pt x="3758047" y="4399306"/>
                  <a:pt x="3656086" y="4404249"/>
                </a:cubicBezTo>
                <a:cubicBezTo>
                  <a:pt x="3554125" y="4409192"/>
                  <a:pt x="3403271" y="4390713"/>
                  <a:pt x="3167249" y="4404249"/>
                </a:cubicBezTo>
                <a:cubicBezTo>
                  <a:pt x="2931227" y="4417785"/>
                  <a:pt x="2899770" y="4400558"/>
                  <a:pt x="2678413" y="4404249"/>
                </a:cubicBezTo>
                <a:cubicBezTo>
                  <a:pt x="2457056" y="4407940"/>
                  <a:pt x="2282159" y="4340092"/>
                  <a:pt x="2135261" y="4404249"/>
                </a:cubicBezTo>
                <a:cubicBezTo>
                  <a:pt x="1988363" y="4468406"/>
                  <a:pt x="1746036" y="4395217"/>
                  <a:pt x="1537794" y="4404249"/>
                </a:cubicBezTo>
                <a:cubicBezTo>
                  <a:pt x="1329552" y="4413281"/>
                  <a:pt x="1067648" y="4361140"/>
                  <a:pt x="940327" y="4404249"/>
                </a:cubicBezTo>
                <a:cubicBezTo>
                  <a:pt x="813006" y="4447358"/>
                  <a:pt x="508230" y="4346365"/>
                  <a:pt x="397175" y="4404249"/>
                </a:cubicBezTo>
                <a:cubicBezTo>
                  <a:pt x="178824" y="4412950"/>
                  <a:pt x="52415" y="4214177"/>
                  <a:pt x="0" y="4007074"/>
                </a:cubicBezTo>
                <a:cubicBezTo>
                  <a:pt x="-39324" y="3809996"/>
                  <a:pt x="18839" y="3628142"/>
                  <a:pt x="0" y="3455275"/>
                </a:cubicBezTo>
                <a:cubicBezTo>
                  <a:pt x="-18839" y="3282408"/>
                  <a:pt x="45461" y="3168233"/>
                  <a:pt x="0" y="3011773"/>
                </a:cubicBezTo>
                <a:cubicBezTo>
                  <a:pt x="-45461" y="2855313"/>
                  <a:pt x="25112" y="2692199"/>
                  <a:pt x="0" y="2496073"/>
                </a:cubicBezTo>
                <a:cubicBezTo>
                  <a:pt x="-25112" y="2299947"/>
                  <a:pt x="17934" y="2243834"/>
                  <a:pt x="0" y="2016473"/>
                </a:cubicBezTo>
                <a:cubicBezTo>
                  <a:pt x="-17934" y="1789112"/>
                  <a:pt x="19235" y="1722748"/>
                  <a:pt x="0" y="1572971"/>
                </a:cubicBezTo>
                <a:cubicBezTo>
                  <a:pt x="-19235" y="1423194"/>
                  <a:pt x="66513" y="1271922"/>
                  <a:pt x="0" y="985073"/>
                </a:cubicBezTo>
                <a:cubicBezTo>
                  <a:pt x="-66513" y="698224"/>
                  <a:pt x="66777" y="590447"/>
                  <a:pt x="0" y="397175"/>
                </a:cubicBezTo>
                <a:close/>
              </a:path>
              <a:path w="6225868" h="4404249" stroke="0" extrusionOk="0">
                <a:moveTo>
                  <a:pt x="0" y="397175"/>
                </a:moveTo>
                <a:cubicBezTo>
                  <a:pt x="26933" y="232634"/>
                  <a:pt x="141496" y="-35622"/>
                  <a:pt x="397175" y="0"/>
                </a:cubicBezTo>
                <a:cubicBezTo>
                  <a:pt x="564091" y="-27941"/>
                  <a:pt x="639280" y="5204"/>
                  <a:pt x="831696" y="0"/>
                </a:cubicBezTo>
                <a:cubicBezTo>
                  <a:pt x="1024112" y="-5204"/>
                  <a:pt x="1047931" y="41916"/>
                  <a:pt x="1211903" y="0"/>
                </a:cubicBezTo>
                <a:cubicBezTo>
                  <a:pt x="1375875" y="-41916"/>
                  <a:pt x="1598232" y="46230"/>
                  <a:pt x="1809370" y="0"/>
                </a:cubicBezTo>
                <a:cubicBezTo>
                  <a:pt x="2020508" y="-46230"/>
                  <a:pt x="2154550" y="44381"/>
                  <a:pt x="2298206" y="0"/>
                </a:cubicBezTo>
                <a:cubicBezTo>
                  <a:pt x="2441862" y="-44381"/>
                  <a:pt x="2545773" y="57922"/>
                  <a:pt x="2787043" y="0"/>
                </a:cubicBezTo>
                <a:cubicBezTo>
                  <a:pt x="3028313" y="-57922"/>
                  <a:pt x="3056992" y="26311"/>
                  <a:pt x="3275880" y="0"/>
                </a:cubicBezTo>
                <a:cubicBezTo>
                  <a:pt x="3494768" y="-26311"/>
                  <a:pt x="3680842" y="14281"/>
                  <a:pt x="3927662" y="0"/>
                </a:cubicBezTo>
                <a:cubicBezTo>
                  <a:pt x="4174482" y="-14281"/>
                  <a:pt x="4243603" y="64851"/>
                  <a:pt x="4470814" y="0"/>
                </a:cubicBezTo>
                <a:cubicBezTo>
                  <a:pt x="4698025" y="-64851"/>
                  <a:pt x="4864830" y="44310"/>
                  <a:pt x="5068280" y="0"/>
                </a:cubicBezTo>
                <a:cubicBezTo>
                  <a:pt x="5271730" y="-44310"/>
                  <a:pt x="5515369" y="18329"/>
                  <a:pt x="5828693" y="0"/>
                </a:cubicBezTo>
                <a:cubicBezTo>
                  <a:pt x="6081049" y="-18561"/>
                  <a:pt x="6239508" y="192006"/>
                  <a:pt x="6225868" y="397175"/>
                </a:cubicBezTo>
                <a:cubicBezTo>
                  <a:pt x="6278502" y="525945"/>
                  <a:pt x="6194590" y="799574"/>
                  <a:pt x="6225868" y="912875"/>
                </a:cubicBezTo>
                <a:cubicBezTo>
                  <a:pt x="6257146" y="1026176"/>
                  <a:pt x="6171499" y="1304104"/>
                  <a:pt x="6225868" y="1464674"/>
                </a:cubicBezTo>
                <a:cubicBezTo>
                  <a:pt x="6280237" y="1625244"/>
                  <a:pt x="6224809" y="1770785"/>
                  <a:pt x="6225868" y="1908176"/>
                </a:cubicBezTo>
                <a:cubicBezTo>
                  <a:pt x="6226927" y="2045567"/>
                  <a:pt x="6185864" y="2215234"/>
                  <a:pt x="6225868" y="2387776"/>
                </a:cubicBezTo>
                <a:cubicBezTo>
                  <a:pt x="6265872" y="2560318"/>
                  <a:pt x="6182925" y="2751840"/>
                  <a:pt x="6225868" y="2903476"/>
                </a:cubicBezTo>
                <a:cubicBezTo>
                  <a:pt x="6268811" y="3055112"/>
                  <a:pt x="6181356" y="3151586"/>
                  <a:pt x="6225868" y="3383077"/>
                </a:cubicBezTo>
                <a:cubicBezTo>
                  <a:pt x="6270380" y="3614568"/>
                  <a:pt x="6170791" y="3864373"/>
                  <a:pt x="6225868" y="4007074"/>
                </a:cubicBezTo>
                <a:cubicBezTo>
                  <a:pt x="6254093" y="4203416"/>
                  <a:pt x="6017867" y="4402444"/>
                  <a:pt x="5828693" y="4404249"/>
                </a:cubicBezTo>
                <a:cubicBezTo>
                  <a:pt x="5691341" y="4424487"/>
                  <a:pt x="5448564" y="4340882"/>
                  <a:pt x="5231226" y="4404249"/>
                </a:cubicBezTo>
                <a:cubicBezTo>
                  <a:pt x="5013888" y="4467616"/>
                  <a:pt x="5010218" y="4399961"/>
                  <a:pt x="4851020" y="4404249"/>
                </a:cubicBezTo>
                <a:cubicBezTo>
                  <a:pt x="4691822" y="4408537"/>
                  <a:pt x="4471680" y="4397071"/>
                  <a:pt x="4307868" y="4404249"/>
                </a:cubicBezTo>
                <a:cubicBezTo>
                  <a:pt x="4144056" y="4411427"/>
                  <a:pt x="4003982" y="4366336"/>
                  <a:pt x="3927662" y="4404249"/>
                </a:cubicBezTo>
                <a:cubicBezTo>
                  <a:pt x="3851342" y="4442162"/>
                  <a:pt x="3612967" y="4341632"/>
                  <a:pt x="3384510" y="4404249"/>
                </a:cubicBezTo>
                <a:cubicBezTo>
                  <a:pt x="3156053" y="4466866"/>
                  <a:pt x="3061050" y="4380720"/>
                  <a:pt x="2949988" y="4404249"/>
                </a:cubicBezTo>
                <a:cubicBezTo>
                  <a:pt x="2838926" y="4427778"/>
                  <a:pt x="2618355" y="4369863"/>
                  <a:pt x="2406837" y="4404249"/>
                </a:cubicBezTo>
                <a:cubicBezTo>
                  <a:pt x="2195319" y="4438635"/>
                  <a:pt x="2193388" y="4399202"/>
                  <a:pt x="2026630" y="4404249"/>
                </a:cubicBezTo>
                <a:cubicBezTo>
                  <a:pt x="1859872" y="4409296"/>
                  <a:pt x="1555441" y="4349740"/>
                  <a:pt x="1374848" y="4404249"/>
                </a:cubicBezTo>
                <a:cubicBezTo>
                  <a:pt x="1194255" y="4458758"/>
                  <a:pt x="873815" y="4319843"/>
                  <a:pt x="397175" y="4404249"/>
                </a:cubicBezTo>
                <a:cubicBezTo>
                  <a:pt x="162366" y="4397807"/>
                  <a:pt x="25830" y="4212899"/>
                  <a:pt x="0" y="4007074"/>
                </a:cubicBezTo>
                <a:cubicBezTo>
                  <a:pt x="-27899" y="3909966"/>
                  <a:pt x="2602" y="3744411"/>
                  <a:pt x="0" y="3563572"/>
                </a:cubicBezTo>
                <a:cubicBezTo>
                  <a:pt x="-2602" y="3382733"/>
                  <a:pt x="11873" y="3196498"/>
                  <a:pt x="0" y="2975674"/>
                </a:cubicBezTo>
                <a:cubicBezTo>
                  <a:pt x="-11873" y="2754850"/>
                  <a:pt x="51641" y="2674010"/>
                  <a:pt x="0" y="2423875"/>
                </a:cubicBezTo>
                <a:cubicBezTo>
                  <a:pt x="-51641" y="2173740"/>
                  <a:pt x="46001" y="2100166"/>
                  <a:pt x="0" y="1980374"/>
                </a:cubicBezTo>
                <a:cubicBezTo>
                  <a:pt x="-46001" y="1860582"/>
                  <a:pt x="29509" y="1657694"/>
                  <a:pt x="0" y="1536872"/>
                </a:cubicBezTo>
                <a:cubicBezTo>
                  <a:pt x="-29509" y="1416050"/>
                  <a:pt x="46477" y="1276058"/>
                  <a:pt x="0" y="1093370"/>
                </a:cubicBezTo>
                <a:cubicBezTo>
                  <a:pt x="-46477" y="910682"/>
                  <a:pt x="32469" y="656574"/>
                  <a:pt x="0" y="39717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173663589">
                  <a:prstGeom prst="roundRect">
                    <a:avLst>
                      <a:gd name="adj" fmla="val 901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3C48E44-6F79-6285-B2CC-6FF9E6003D74}"/>
              </a:ext>
            </a:extLst>
          </p:cNvPr>
          <p:cNvSpPr/>
          <p:nvPr/>
        </p:nvSpPr>
        <p:spPr>
          <a:xfrm>
            <a:off x="11782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345F6C1-BF4D-15DE-3769-739360719B82}"/>
              </a:ext>
            </a:extLst>
          </p:cNvPr>
          <p:cNvSpPr/>
          <p:nvPr/>
        </p:nvSpPr>
        <p:spPr>
          <a:xfrm>
            <a:off x="4073896" y="6566253"/>
            <a:ext cx="1800000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PANTALON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PANTALÓN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E444CC5-ECEC-481B-E163-95540EA363EC}"/>
              </a:ext>
            </a:extLst>
          </p:cNvPr>
          <p:cNvSpPr txBox="1"/>
          <p:nvPr/>
        </p:nvSpPr>
        <p:spPr>
          <a:xfrm>
            <a:off x="522211" y="594656"/>
            <a:ext cx="600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¿QUÉ ES?                                                   </a:t>
            </a:r>
            <a:r>
              <a:rPr lang="es-ES" b="1" dirty="0">
                <a:solidFill>
                  <a:srgbClr val="002060"/>
                </a:solidFill>
              </a:rPr>
              <a:t>QU’EST-CE QUE C’EST?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4FAB1F7-AD18-D013-A58D-02A50D641020}"/>
              </a:ext>
            </a:extLst>
          </p:cNvPr>
          <p:cNvSpPr/>
          <p:nvPr/>
        </p:nvSpPr>
        <p:spPr>
          <a:xfrm>
            <a:off x="1903166" y="1213485"/>
            <a:ext cx="3060000" cy="30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sz="2500" dirty="0">
                <a:solidFill>
                  <a:schemeClr val="bg1"/>
                </a:solidFill>
              </a:rPr>
              <a:t>TEXTO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FB917E-2F40-E80E-A146-4CCEC7B142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1706607" y="6839026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03182E3E-27EA-E66C-8BB0-D598FC5FF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2525069" y="1378278"/>
            <a:ext cx="1902551" cy="276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>
            <a:extLst>
              <a:ext uri="{FF2B5EF4-FFF2-40B4-BE49-F238E27FC236}">
                <a16:creationId xmlns:a16="http://schemas.microsoft.com/office/drawing/2014/main" id="{B3A86179-094F-87A8-58D5-DCC507EC1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262" y="6839026"/>
            <a:ext cx="1307807" cy="130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61430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BB484B31-0F5F-41A2-97E5-5465A3B751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994550" y="2807227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53CFCE3-BC9B-4EB1-B51C-0E60F4DE4026}"/>
              </a:ext>
            </a:extLst>
          </p:cNvPr>
          <p:cNvSpPr txBox="1"/>
          <p:nvPr/>
        </p:nvSpPr>
        <p:spPr>
          <a:xfrm rot="16200000">
            <a:off x="392766" y="9181226"/>
            <a:ext cx="902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/>
              <a:t>COLOCA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A41DDE2-2374-406C-A221-4908816BC2F0}"/>
              </a:ext>
            </a:extLst>
          </p:cNvPr>
          <p:cNvSpPr/>
          <p:nvPr/>
        </p:nvSpPr>
        <p:spPr>
          <a:xfrm rot="16200000">
            <a:off x="246384" y="8979302"/>
            <a:ext cx="720000" cy="7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12">
            <a:extLst>
              <a:ext uri="{FF2B5EF4-FFF2-40B4-BE49-F238E27FC236}">
                <a16:creationId xmlns:a16="http://schemas.microsoft.com/office/drawing/2014/main" id="{57894639-6501-4E7B-AE52-8C75B4065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2249" y="9190674"/>
            <a:ext cx="625054" cy="62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2D859CFC-8620-4B68-B82C-7F3BB26C71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1006932" y="35571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1E65C420-83D0-4981-800D-4100BEAE15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4090739" y="1703585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A1D5DB7-7CE2-466E-8DA6-E84C968508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4114198" y="6803928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85B19675-DC45-495A-873E-BD4FCC9ABB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4154892" y="4123920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4D4FF59A-E63E-4935-A27E-EA275DBFD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6468"/>
          <a:stretch/>
        </p:blipFill>
        <p:spPr bwMode="auto">
          <a:xfrm rot="16200000">
            <a:off x="950424" y="5496662"/>
            <a:ext cx="2463434" cy="29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0D6663C1-536B-43D2-A1C9-74AD588BFF42}"/>
              </a:ext>
            </a:extLst>
          </p:cNvPr>
          <p:cNvSpPr/>
          <p:nvPr/>
        </p:nvSpPr>
        <p:spPr>
          <a:xfrm>
            <a:off x="1772048" y="3479167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62B65D60-6A43-4DB1-A954-B266B426C673}"/>
              </a:ext>
            </a:extLst>
          </p:cNvPr>
          <p:cNvSpPr/>
          <p:nvPr/>
        </p:nvSpPr>
        <p:spPr>
          <a:xfrm>
            <a:off x="1772048" y="6252089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4F231145-5375-4ED0-9325-74DDA0B75E18}"/>
              </a:ext>
            </a:extLst>
          </p:cNvPr>
          <p:cNvSpPr/>
          <p:nvPr/>
        </p:nvSpPr>
        <p:spPr>
          <a:xfrm>
            <a:off x="1797602" y="670104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A44E9FD3-D79E-44C8-A1D2-8B466BB122BE}"/>
              </a:ext>
            </a:extLst>
          </p:cNvPr>
          <p:cNvSpPr/>
          <p:nvPr/>
        </p:nvSpPr>
        <p:spPr>
          <a:xfrm>
            <a:off x="5005697" y="7480783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D3257A89-2311-4A01-A0FE-CAFA13692EAE}"/>
              </a:ext>
            </a:extLst>
          </p:cNvPr>
          <p:cNvSpPr/>
          <p:nvPr/>
        </p:nvSpPr>
        <p:spPr>
          <a:xfrm>
            <a:off x="4915764" y="2264582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554EF10F-60C3-4A79-8F61-6E56CAA86AFB}"/>
              </a:ext>
            </a:extLst>
          </p:cNvPr>
          <p:cNvSpPr/>
          <p:nvPr/>
        </p:nvSpPr>
        <p:spPr>
          <a:xfrm>
            <a:off x="5025528" y="4782420"/>
            <a:ext cx="1440000" cy="1440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2" name="Tabla 54">
            <a:extLst>
              <a:ext uri="{FF2B5EF4-FFF2-40B4-BE49-F238E27FC236}">
                <a16:creationId xmlns:a16="http://schemas.microsoft.com/office/drawing/2014/main" id="{DCF2A054-8547-2DAD-6156-D0BC3FED08BA}"/>
              </a:ext>
            </a:extLst>
          </p:cNvPr>
          <p:cNvGraphicFramePr>
            <a:graphicFrameLocks noGrp="1"/>
          </p:cNvGraphicFramePr>
          <p:nvPr/>
        </p:nvGraphicFramePr>
        <p:xfrm>
          <a:off x="0" y="53230"/>
          <a:ext cx="685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4213121593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96266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EN EL COLEGIO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À L’ÉCOLE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53981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D8FB625-AF5C-4D00-98E6-2267C4EF325A}"/>
              </a:ext>
            </a:extLst>
          </p:cNvPr>
          <p:cNvSpPr txBox="1"/>
          <p:nvPr/>
        </p:nvSpPr>
        <p:spPr>
          <a:xfrm>
            <a:off x="1032498" y="9477105"/>
            <a:ext cx="575736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4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46601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ángulo 45">
            <a:extLst>
              <a:ext uri="{FF2B5EF4-FFF2-40B4-BE49-F238E27FC236}">
                <a16:creationId xmlns:a16="http://schemas.microsoft.com/office/drawing/2014/main" id="{3EA4A1BE-6B46-E049-E1F5-85E125BE6990}"/>
              </a:ext>
            </a:extLst>
          </p:cNvPr>
          <p:cNvSpPr/>
          <p:nvPr/>
        </p:nvSpPr>
        <p:spPr>
          <a:xfrm>
            <a:off x="3427336" y="3890344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GOMME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GOMA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1BC73E0-769A-7AF0-0E29-D736AEB89686}"/>
              </a:ext>
            </a:extLst>
          </p:cNvPr>
          <p:cNvSpPr/>
          <p:nvPr/>
        </p:nvSpPr>
        <p:spPr>
          <a:xfrm>
            <a:off x="3389852" y="2232527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BÂTON DE COLLE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PEGAMENTO</a:t>
            </a:r>
          </a:p>
        </p:txBody>
      </p:sp>
      <p:pic>
        <p:nvPicPr>
          <p:cNvPr id="6" name="Picture 3" descr="K:\CEIP Compartido\Pictos para clase\Usados\PEGAMENTO.png">
            <a:extLst>
              <a:ext uri="{FF2B5EF4-FFF2-40B4-BE49-F238E27FC236}">
                <a16:creationId xmlns:a16="http://schemas.microsoft.com/office/drawing/2014/main" id="{45A09296-D5B1-C78D-5365-D4EFB9FDD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657" y="2583931"/>
            <a:ext cx="843358" cy="84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8828877-37B9-EF43-6338-66BCD744B548}"/>
              </a:ext>
            </a:extLst>
          </p:cNvPr>
          <p:cNvSpPr/>
          <p:nvPr/>
        </p:nvSpPr>
        <p:spPr>
          <a:xfrm>
            <a:off x="5052450" y="2233187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RÈGLE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REGLA</a:t>
            </a:r>
          </a:p>
        </p:txBody>
      </p:sp>
      <p:pic>
        <p:nvPicPr>
          <p:cNvPr id="12" name="Picture 14">
            <a:extLst>
              <a:ext uri="{FF2B5EF4-FFF2-40B4-BE49-F238E27FC236}">
                <a16:creationId xmlns:a16="http://schemas.microsoft.com/office/drawing/2014/main" id="{8E021C56-2BFC-6A34-AFB2-8FCA53E72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42" y="22856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B17B4EF2-D4D0-6F2E-0574-FC91008D7770}"/>
              </a:ext>
            </a:extLst>
          </p:cNvPr>
          <p:cNvSpPr/>
          <p:nvPr/>
        </p:nvSpPr>
        <p:spPr>
          <a:xfrm>
            <a:off x="141610" y="3782155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LIVRE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LIBRO</a:t>
            </a: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3DBE3BCC-D20F-AD9E-5443-1DCB97E8ED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24444" r="29794" b="9941"/>
          <a:stretch/>
        </p:blipFill>
        <p:spPr bwMode="auto">
          <a:xfrm flipH="1">
            <a:off x="515557" y="3904066"/>
            <a:ext cx="795960" cy="11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E9164803-8DF9-99FB-14E8-96B4C2D509CC}"/>
              </a:ext>
            </a:extLst>
          </p:cNvPr>
          <p:cNvSpPr/>
          <p:nvPr/>
        </p:nvSpPr>
        <p:spPr>
          <a:xfrm>
            <a:off x="193537" y="666253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CRAYON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LÁPIZ</a:t>
            </a:r>
          </a:p>
        </p:txBody>
      </p:sp>
      <p:pic>
        <p:nvPicPr>
          <p:cNvPr id="24" name="Picture 7" descr="K:\CEIP Compartido\Pictos para clase\Usados\lapiz.png">
            <a:extLst>
              <a:ext uri="{FF2B5EF4-FFF2-40B4-BE49-F238E27FC236}">
                <a16:creationId xmlns:a16="http://schemas.microsoft.com/office/drawing/2014/main" id="{D94A72E1-E4D1-9E6E-CD47-D958E668B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64679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245B3E32-D5CE-BE96-5DCC-724C5B2B6D67}"/>
              </a:ext>
            </a:extLst>
          </p:cNvPr>
          <p:cNvSpPr/>
          <p:nvPr/>
        </p:nvSpPr>
        <p:spPr>
          <a:xfrm>
            <a:off x="3363702" y="657246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FEUTRE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UN ROTULADOR</a:t>
            </a: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69B60667-A2B8-C6DA-0777-EE65922E3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852" y="615246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ángulo 33">
            <a:extLst>
              <a:ext uri="{FF2B5EF4-FFF2-40B4-BE49-F238E27FC236}">
                <a16:creationId xmlns:a16="http://schemas.microsoft.com/office/drawing/2014/main" id="{D835EFB4-802C-1A70-E68B-C73CFD6B9011}"/>
              </a:ext>
            </a:extLst>
          </p:cNvPr>
          <p:cNvSpPr/>
          <p:nvPr/>
        </p:nvSpPr>
        <p:spPr>
          <a:xfrm>
            <a:off x="1745290" y="683613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DES CISEAUX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TIJERAS</a:t>
            </a:r>
          </a:p>
        </p:txBody>
      </p:sp>
      <p:pic>
        <p:nvPicPr>
          <p:cNvPr id="35" name="Picture 4">
            <a:extLst>
              <a:ext uri="{FF2B5EF4-FFF2-40B4-BE49-F238E27FC236}">
                <a16:creationId xmlns:a16="http://schemas.microsoft.com/office/drawing/2014/main" id="{00D85920-620F-47D3-DDCC-C14C86737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398" y="853679"/>
            <a:ext cx="1189934" cy="11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ángulo 35">
            <a:extLst>
              <a:ext uri="{FF2B5EF4-FFF2-40B4-BE49-F238E27FC236}">
                <a16:creationId xmlns:a16="http://schemas.microsoft.com/office/drawing/2014/main" id="{1B5D9A9B-8CEC-B3C4-CCD7-7F0095824DA0}"/>
              </a:ext>
            </a:extLst>
          </p:cNvPr>
          <p:cNvSpPr/>
          <p:nvPr/>
        </p:nvSpPr>
        <p:spPr>
          <a:xfrm>
            <a:off x="1745290" y="3820663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5">
                    <a:lumMod val="50000"/>
                  </a:schemeClr>
                </a:solidFill>
              </a:rPr>
              <a:t>DES CRAYONS DE COULEUR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PINTURAS</a:t>
            </a:r>
          </a:p>
        </p:txBody>
      </p:sp>
      <p:pic>
        <p:nvPicPr>
          <p:cNvPr id="37" name="Picture 11" descr="K:\CEIP Compartido\Pictos para clase\Usados\pinturas.png">
            <a:extLst>
              <a:ext uri="{FF2B5EF4-FFF2-40B4-BE49-F238E27FC236}">
                <a16:creationId xmlns:a16="http://schemas.microsoft.com/office/drawing/2014/main" id="{9E3DF84A-AA62-C035-8FA9-442FBCE15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09" y="4142948"/>
            <a:ext cx="855605" cy="85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ángulo 37">
            <a:extLst>
              <a:ext uri="{FF2B5EF4-FFF2-40B4-BE49-F238E27FC236}">
                <a16:creationId xmlns:a16="http://schemas.microsoft.com/office/drawing/2014/main" id="{AF5A7B20-7D2E-AD1E-19D5-215D7C2D9833}"/>
              </a:ext>
            </a:extLst>
          </p:cNvPr>
          <p:cNvSpPr/>
          <p:nvPr/>
        </p:nvSpPr>
        <p:spPr>
          <a:xfrm>
            <a:off x="1761140" y="2260936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STYLO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BOLÍGRAFO</a:t>
            </a:r>
          </a:p>
        </p:txBody>
      </p:sp>
      <p:pic>
        <p:nvPicPr>
          <p:cNvPr id="39" name="Picture 18">
            <a:extLst>
              <a:ext uri="{FF2B5EF4-FFF2-40B4-BE49-F238E27FC236}">
                <a16:creationId xmlns:a16="http://schemas.microsoft.com/office/drawing/2014/main" id="{A9C8F21E-0B1F-ECA9-BC48-A7557D23A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290" y="226093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ángulo 41">
            <a:extLst>
              <a:ext uri="{FF2B5EF4-FFF2-40B4-BE49-F238E27FC236}">
                <a16:creationId xmlns:a16="http://schemas.microsoft.com/office/drawing/2014/main" id="{EEBF34E6-E5CA-73D0-9C02-658D51C12074}"/>
              </a:ext>
            </a:extLst>
          </p:cNvPr>
          <p:cNvSpPr/>
          <p:nvPr/>
        </p:nvSpPr>
        <p:spPr>
          <a:xfrm>
            <a:off x="5023493" y="666068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 CAHIER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LIBRETA</a:t>
            </a:r>
          </a:p>
        </p:txBody>
      </p:sp>
      <p:pic>
        <p:nvPicPr>
          <p:cNvPr id="43" name="Picture 2">
            <a:extLst>
              <a:ext uri="{FF2B5EF4-FFF2-40B4-BE49-F238E27FC236}">
                <a16:creationId xmlns:a16="http://schemas.microsoft.com/office/drawing/2014/main" id="{7F488C79-D112-50AC-4D9D-A0D2E7282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751" y="83686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ángulo 43">
            <a:extLst>
              <a:ext uri="{FF2B5EF4-FFF2-40B4-BE49-F238E27FC236}">
                <a16:creationId xmlns:a16="http://schemas.microsoft.com/office/drawing/2014/main" id="{C27CFC00-5D5D-5A91-65D7-791D8BBE9BE0}"/>
              </a:ext>
            </a:extLst>
          </p:cNvPr>
          <p:cNvSpPr/>
          <p:nvPr/>
        </p:nvSpPr>
        <p:spPr>
          <a:xfrm>
            <a:off x="172014" y="2246928"/>
            <a:ext cx="1440000" cy="14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</a:rPr>
              <a:t>UNE TROUSSE</a:t>
            </a: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s-ES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ESTUCHE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52AD2B6C-EE90-087B-E7F6-F74BE0ADA7F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014" y="2559868"/>
            <a:ext cx="1440000" cy="676923"/>
          </a:xfrm>
          <a:prstGeom prst="rect">
            <a:avLst/>
          </a:prstGeom>
        </p:spPr>
      </p:pic>
      <p:pic>
        <p:nvPicPr>
          <p:cNvPr id="47" name="Picture 4" descr="Goma de borrar MILAN 430">
            <a:extLst>
              <a:ext uri="{FF2B5EF4-FFF2-40B4-BE49-F238E27FC236}">
                <a16:creationId xmlns:a16="http://schemas.microsoft.com/office/drawing/2014/main" id="{0D041836-0BC3-405F-7BFB-48AF11D578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t="11667" r="1458" b="7153"/>
          <a:stretch/>
        </p:blipFill>
        <p:spPr bwMode="auto">
          <a:xfrm>
            <a:off x="3529639" y="4118949"/>
            <a:ext cx="1039376" cy="94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0D2EBDC-F649-F910-3C6C-0DEA91D660AB}"/>
              </a:ext>
            </a:extLst>
          </p:cNvPr>
          <p:cNvSpPr txBox="1"/>
          <p:nvPr/>
        </p:nvSpPr>
        <p:spPr>
          <a:xfrm>
            <a:off x="177960" y="101372"/>
            <a:ext cx="6363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RECORTAR PARA ELEGIR PALABRAS Y PEGAR EN LAS MOCHILAS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7D267E-80EE-02E3-B3EB-055BA838C120}"/>
              </a:ext>
            </a:extLst>
          </p:cNvPr>
          <p:cNvSpPr txBox="1"/>
          <p:nvPr/>
        </p:nvSpPr>
        <p:spPr>
          <a:xfrm>
            <a:off x="-34343" y="9250352"/>
            <a:ext cx="65814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utor pictogramas: Sergio Palao. Origen: 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8BC34A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  <a:hlinkClick r:id="rId13"/>
              </a:rPr>
              <a:t>ARASAAC (http://www.arasaac.org)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 Licencia: CC (BY-NC-SA). Propiedad: Gobierno de Aragón (España). Otros pictogramas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Flaticon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(Licencia CC)    Autoras material: Verónica Antúnez González,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Mª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Isabel </a:t>
            </a:r>
            <a:r>
              <a:rPr kumimoji="0" lang="es-ES" altLang="es-ES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Míllara</a:t>
            </a:r>
            <a:r>
              <a:rPr kumimoji="0" lang="es-ES" altLang="es-E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Santamaría</a:t>
            </a:r>
            <a:endParaRPr kumimoji="0" lang="es-ES" altLang="es-E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9064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413C6192-749D-B1BB-9C91-96C7E62AD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29" y="920161"/>
            <a:ext cx="2074090" cy="2074090"/>
          </a:xfrm>
          <a:prstGeom prst="rect">
            <a:avLst/>
          </a:prstGeom>
        </p:spPr>
      </p:pic>
      <p:pic>
        <p:nvPicPr>
          <p:cNvPr id="7" name="Imagen 6" descr="Imagen que contiene Calendario&#10;&#10;Descripción generada automáticamente">
            <a:extLst>
              <a:ext uri="{FF2B5EF4-FFF2-40B4-BE49-F238E27FC236}">
                <a16:creationId xmlns:a16="http://schemas.microsoft.com/office/drawing/2014/main" id="{0F20F0D2-FFF4-BC0B-FB01-C931B6420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30" y="4438916"/>
            <a:ext cx="2074090" cy="2074090"/>
          </a:xfrm>
          <a:prstGeom prst="rect">
            <a:avLst/>
          </a:prstGeom>
        </p:spPr>
      </p:pic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4A392A06-4438-14BC-DB41-6B336E50F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30" y="887716"/>
            <a:ext cx="2066662" cy="2066662"/>
          </a:xfrm>
          <a:prstGeom prst="rect">
            <a:avLst/>
          </a:prstGeom>
        </p:spPr>
      </p:pic>
      <p:pic>
        <p:nvPicPr>
          <p:cNvPr id="11" name="Imagen 10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2F5DE430-C883-DC61-9FC1-9C9E36781D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870" y="879963"/>
            <a:ext cx="2066662" cy="2066662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481240DE-7522-1757-20C8-85EC284C83D6}"/>
              </a:ext>
            </a:extLst>
          </p:cNvPr>
          <p:cNvSpPr txBox="1"/>
          <p:nvPr/>
        </p:nvSpPr>
        <p:spPr>
          <a:xfrm>
            <a:off x="34118" y="281805"/>
            <a:ext cx="2663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Actividad 1 – ¿Qué es?</a:t>
            </a:r>
          </a:p>
          <a:p>
            <a:pPr algn="ctr"/>
            <a:r>
              <a:rPr lang="es-ES" dirty="0"/>
              <a:t>SEÑALAR o RODEAR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2D6B71-F03A-B968-B6AE-2A30A54027C5}"/>
              </a:ext>
            </a:extLst>
          </p:cNvPr>
          <p:cNvSpPr txBox="1"/>
          <p:nvPr/>
        </p:nvSpPr>
        <p:spPr>
          <a:xfrm>
            <a:off x="2964137" y="225879"/>
            <a:ext cx="353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Actividad 2 – ¿Qué es?</a:t>
            </a:r>
          </a:p>
          <a:p>
            <a:pPr algn="ctr"/>
            <a:r>
              <a:rPr lang="es-ES" dirty="0"/>
              <a:t>Emparejar pictograma – foto real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100C61CE-E6D2-5CBA-69A8-65B0979E9E31}"/>
              </a:ext>
            </a:extLst>
          </p:cNvPr>
          <p:cNvSpPr txBox="1"/>
          <p:nvPr/>
        </p:nvSpPr>
        <p:spPr>
          <a:xfrm>
            <a:off x="-55662" y="3722801"/>
            <a:ext cx="2663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Actividad 3 – ¿Qué es?</a:t>
            </a:r>
          </a:p>
          <a:p>
            <a:pPr algn="ctr"/>
            <a:r>
              <a:rPr lang="es-ES" dirty="0"/>
              <a:t> Grande / pequeño</a:t>
            </a:r>
          </a:p>
        </p:txBody>
      </p:sp>
      <p:pic>
        <p:nvPicPr>
          <p:cNvPr id="32" name="Imagen 31" descr="Diagrama&#10;&#10;Descripción generada automáticamente">
            <a:extLst>
              <a:ext uri="{FF2B5EF4-FFF2-40B4-BE49-F238E27FC236}">
                <a16:creationId xmlns:a16="http://schemas.microsoft.com/office/drawing/2014/main" id="{DFD86003-6867-DB2E-6B6B-ADD8E16C525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4" r="6977"/>
          <a:stretch/>
        </p:blipFill>
        <p:spPr>
          <a:xfrm>
            <a:off x="4294667" y="7208916"/>
            <a:ext cx="1963974" cy="2503485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2DB7887A-95E2-75AF-E5FA-FCCF24F26B69}"/>
              </a:ext>
            </a:extLst>
          </p:cNvPr>
          <p:cNvSpPr txBox="1"/>
          <p:nvPr/>
        </p:nvSpPr>
        <p:spPr>
          <a:xfrm>
            <a:off x="3560843" y="6757285"/>
            <a:ext cx="353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ORGANIZAR VOCABULARIO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AD1E5EEE-AE4F-AA03-9CC3-FDFA5F8EB624}"/>
              </a:ext>
            </a:extLst>
          </p:cNvPr>
          <p:cNvSpPr/>
          <p:nvPr/>
        </p:nvSpPr>
        <p:spPr>
          <a:xfrm>
            <a:off x="46468" y="225879"/>
            <a:ext cx="2483896" cy="3211698"/>
          </a:xfrm>
          <a:prstGeom prst="roundRect">
            <a:avLst>
              <a:gd name="adj" fmla="val 981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id="{D48D761F-76DB-94C7-E65F-AB035DC9F80F}"/>
              </a:ext>
            </a:extLst>
          </p:cNvPr>
          <p:cNvSpPr/>
          <p:nvPr/>
        </p:nvSpPr>
        <p:spPr>
          <a:xfrm>
            <a:off x="2629930" y="196909"/>
            <a:ext cx="4193952" cy="3211698"/>
          </a:xfrm>
          <a:prstGeom prst="roundRect">
            <a:avLst>
              <a:gd name="adj" fmla="val 981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Rectángulo: esquinas redondeadas 35">
            <a:extLst>
              <a:ext uri="{FF2B5EF4-FFF2-40B4-BE49-F238E27FC236}">
                <a16:creationId xmlns:a16="http://schemas.microsoft.com/office/drawing/2014/main" id="{D3E727E3-E247-6F41-86F8-CF4D90413EDC}"/>
              </a:ext>
            </a:extLst>
          </p:cNvPr>
          <p:cNvSpPr/>
          <p:nvPr/>
        </p:nvSpPr>
        <p:spPr>
          <a:xfrm>
            <a:off x="34118" y="3590297"/>
            <a:ext cx="2483896" cy="3211698"/>
          </a:xfrm>
          <a:prstGeom prst="roundRect">
            <a:avLst>
              <a:gd name="adj" fmla="val 981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8" name="Imagen 37" descr="Imagen que contiene interior, refrigerador, abrir&#10;&#10;Descripción generada automáticamente">
            <a:extLst>
              <a:ext uri="{FF2B5EF4-FFF2-40B4-BE49-F238E27FC236}">
                <a16:creationId xmlns:a16="http://schemas.microsoft.com/office/drawing/2014/main" id="{5D0761C2-35AC-0183-F537-946217E3DAD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5" b="10905"/>
          <a:stretch/>
        </p:blipFill>
        <p:spPr>
          <a:xfrm rot="16200000">
            <a:off x="3713394" y="4387911"/>
            <a:ext cx="2224703" cy="1793559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76E4E305-3BA1-1C7C-8E03-AABBAAD5BE43}"/>
              </a:ext>
            </a:extLst>
          </p:cNvPr>
          <p:cNvSpPr txBox="1"/>
          <p:nvPr/>
        </p:nvSpPr>
        <p:spPr>
          <a:xfrm>
            <a:off x="3450766" y="3595792"/>
            <a:ext cx="2663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Actividad 4 – ¿Qué es?</a:t>
            </a:r>
          </a:p>
          <a:p>
            <a:pPr algn="ctr"/>
            <a:r>
              <a:rPr lang="es-ES" dirty="0"/>
              <a:t>Clasificar imágenes</a:t>
            </a:r>
          </a:p>
        </p:txBody>
      </p:sp>
      <p:sp>
        <p:nvSpPr>
          <p:cNvPr id="40" name="Rectángulo: esquinas redondeadas 39">
            <a:extLst>
              <a:ext uri="{FF2B5EF4-FFF2-40B4-BE49-F238E27FC236}">
                <a16:creationId xmlns:a16="http://schemas.microsoft.com/office/drawing/2014/main" id="{E88D4CE3-258C-9631-8DC8-07C28D81F2A1}"/>
              </a:ext>
            </a:extLst>
          </p:cNvPr>
          <p:cNvSpPr/>
          <p:nvPr/>
        </p:nvSpPr>
        <p:spPr>
          <a:xfrm>
            <a:off x="3540546" y="3463288"/>
            <a:ext cx="2483896" cy="3211698"/>
          </a:xfrm>
          <a:prstGeom prst="roundRect">
            <a:avLst>
              <a:gd name="adj" fmla="val 981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1" name="Imagen 40" descr="Imagen que contiene cubierto, refrigerador&#10;&#10;Descripción generada automáticamente">
            <a:extLst>
              <a:ext uri="{FF2B5EF4-FFF2-40B4-BE49-F238E27FC236}">
                <a16:creationId xmlns:a16="http://schemas.microsoft.com/office/drawing/2014/main" id="{44CA921C-F9C4-B2BE-92E0-FF7332BDC0F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4" r="7493"/>
          <a:stretch/>
        </p:blipFill>
        <p:spPr>
          <a:xfrm rot="16200000">
            <a:off x="673269" y="7061309"/>
            <a:ext cx="2277342" cy="3018221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39D23FD4-98BF-3E9B-EF66-EEFF0F969104}"/>
              </a:ext>
            </a:extLst>
          </p:cNvPr>
          <p:cNvSpPr txBox="1"/>
          <p:nvPr/>
        </p:nvSpPr>
        <p:spPr>
          <a:xfrm>
            <a:off x="334929" y="6941951"/>
            <a:ext cx="2663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Actividad 8 –  DICTADO</a:t>
            </a:r>
          </a:p>
        </p:txBody>
      </p:sp>
      <p:sp>
        <p:nvSpPr>
          <p:cNvPr id="43" name="Rectángulo: esquinas redondeadas 42">
            <a:extLst>
              <a:ext uri="{FF2B5EF4-FFF2-40B4-BE49-F238E27FC236}">
                <a16:creationId xmlns:a16="http://schemas.microsoft.com/office/drawing/2014/main" id="{0972F363-57EC-9203-EA56-F3C74A1E0D7A}"/>
              </a:ext>
            </a:extLst>
          </p:cNvPr>
          <p:cNvSpPr/>
          <p:nvPr/>
        </p:nvSpPr>
        <p:spPr>
          <a:xfrm>
            <a:off x="72610" y="6934499"/>
            <a:ext cx="3488233" cy="2876408"/>
          </a:xfrm>
          <a:prstGeom prst="roundRect">
            <a:avLst>
              <a:gd name="adj" fmla="val 981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51519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650</TotalTime>
  <Words>6702</Words>
  <Application>Microsoft Office PowerPoint</Application>
  <PresentationFormat>A4 (210 x 297 mm)</PresentationFormat>
  <Paragraphs>2306</Paragraphs>
  <Slides>92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92</vt:i4>
      </vt:variant>
    </vt:vector>
  </HeadingPairs>
  <TitlesOfParts>
    <vt:vector size="98" baseType="lpstr">
      <vt:lpstr>Arial</vt:lpstr>
      <vt:lpstr>Calibri</vt:lpstr>
      <vt:lpstr>Calibri Light</vt:lpstr>
      <vt:lpstr>Escolar4</vt:lpstr>
      <vt:lpstr>Roboto</vt:lpstr>
      <vt:lpstr>Tema de Office</vt:lpstr>
      <vt:lpstr>Presentación de PowerPoint</vt:lpstr>
      <vt:lpstr>ALUMNADO QUE TRABAJA  POR EMPAREJAMIENTO  (IGUALES / FORMAS)</vt:lpstr>
      <vt:lpstr>ALUMNADO QUE TRABAJA  POR EMPAREJAMIENTO  (IGUALES / FORMAS)</vt:lpstr>
      <vt:lpstr>ACTIVIDAD 1  ¿QUÉ ES? QU’EST-CE QUE C’EST?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 2  ¿QUÉ ES? QU’EST-CE QUE C’EST?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 3  ¿QUÉ ES? QU’EST-CE QUE C’EST?</vt:lpstr>
      <vt:lpstr>Presentación de PowerPoint</vt:lpstr>
      <vt:lpstr>VOCABULARIO COLEGIO (RECORTAR Y PLASTIFICAR)</vt:lpstr>
      <vt:lpstr>Presentación de PowerPoint</vt:lpstr>
      <vt:lpstr>Presentación de PowerPoint</vt:lpstr>
      <vt:lpstr>VOCABULARIO DISTRACTORES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 4  ¿QUÉ ES? QU’EST-CE QUE C’EST?</vt:lpstr>
      <vt:lpstr>Presentación de PowerPoint</vt:lpstr>
      <vt:lpstr>Presentación de PowerPoint</vt:lpstr>
      <vt:lpstr>ACTIVIDAD 5  UNE EL IGUAL</vt:lpstr>
      <vt:lpstr>Presentación de PowerPoint</vt:lpstr>
      <vt:lpstr>Presentación de PowerPoint</vt:lpstr>
      <vt:lpstr>ACTIVIDAD  6 CANTIDAD - COLOR</vt:lpstr>
      <vt:lpstr>Presentación de PowerPoint</vt:lpstr>
      <vt:lpstr>Presentación de PowerPoint</vt:lpstr>
      <vt:lpstr>Presentación de PowerPoint</vt:lpstr>
      <vt:lpstr>ACTIVIDAD  7 CLASIFICAR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  8 DICTADO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Veronica A.G.</dc:creator>
  <cp:lastModifiedBy>Veronica A.G.</cp:lastModifiedBy>
  <cp:revision>17</cp:revision>
  <cp:lastPrinted>2023-02-05T20:46:49Z</cp:lastPrinted>
  <dcterms:created xsi:type="dcterms:W3CDTF">2022-10-16T16:05:02Z</dcterms:created>
  <dcterms:modified xsi:type="dcterms:W3CDTF">2023-02-26T12:04:20Z</dcterms:modified>
</cp:coreProperties>
</file>