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presProps.xml" ContentType="application/vnd.openxmlformats-officedocument.presentationml.presPro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7559675" cy="10691813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680328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377640" y="5740560"/>
            <a:ext cx="680328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3863880" y="250164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377640" y="574056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3863880" y="574056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219024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2677680" y="2501640"/>
            <a:ext cx="219024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978080" y="2501640"/>
            <a:ext cx="219024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377640" y="5740560"/>
            <a:ext cx="219024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2677680" y="5740560"/>
            <a:ext cx="219024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4978080" y="5740560"/>
            <a:ext cx="219024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377640" y="2501640"/>
            <a:ext cx="6803280" cy="6200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6803280" cy="6200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3319920" cy="6200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3863880" y="2501640"/>
            <a:ext cx="3319920" cy="6200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377640" y="426240"/>
            <a:ext cx="6803280" cy="8274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3863880" y="2501640"/>
            <a:ext cx="3319920" cy="6200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377640" y="574056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3319920" cy="6200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3863880" y="250164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3863880" y="574056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377640" y="250164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3863880" y="2501640"/>
            <a:ext cx="331992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377640" y="5740560"/>
            <a:ext cx="6803280" cy="2957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77640" y="426240"/>
            <a:ext cx="6803280" cy="1784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s-ES" sz="4400" spc="-1" strike="noStrike">
                <a:latin typeface="Arial"/>
              </a:rPr>
              <a:t>Pulse para editar el formato del texto de título</a:t>
            </a:r>
            <a:endParaRPr b="0" lang="es-E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377640" y="2501640"/>
            <a:ext cx="6803280" cy="6200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pc="-1" strike="noStrike">
                <a:latin typeface="Arial"/>
              </a:rPr>
              <a:t>Pulse para editar el formato de texto del esquema</a:t>
            </a:r>
            <a:endParaRPr b="0" lang="es-E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800" spc="-1" strike="noStrike">
                <a:latin typeface="Arial"/>
              </a:rPr>
              <a:t>Segundo nivel del esquema</a:t>
            </a:r>
            <a:endParaRPr b="0" lang="es-E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400" spc="-1" strike="noStrike">
                <a:latin typeface="Arial"/>
              </a:rPr>
              <a:t>Tercer nivel del esquema</a:t>
            </a:r>
            <a:endParaRPr b="0" lang="es-E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pc="-1" strike="noStrike">
                <a:latin typeface="Arial"/>
              </a:rPr>
              <a:t>Cuarto nivel del esquema</a:t>
            </a:r>
            <a:endParaRPr b="0" lang="es-E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latin typeface="Arial"/>
              </a:rPr>
              <a:t>Quinto nivel del esquema</a:t>
            </a:r>
            <a:endParaRPr b="0" lang="es-E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latin typeface="Arial"/>
              </a:rPr>
              <a:t>Sexto nivel del esquema</a:t>
            </a:r>
            <a:endParaRPr b="0" lang="es-E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latin typeface="Arial"/>
              </a:rPr>
              <a:t>Séptimo nivel del esquema</a:t>
            </a:r>
            <a:endParaRPr b="0" lang="es-E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hyperlink" Target="http://arasaac.org/" TargetMode="External"/><Relationship Id="rId9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hyperlink" Target="http://arasaac.org/" TargetMode="External"/><Relationship Id="rId8" Type="http://schemas.openxmlformats.org/officeDocument/2006/relationships/image" Target="../media/image14.png"/><Relationship Id="rId9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hyperlink" Target="http://arasaac.org/" TargetMode="External"/><Relationship Id="rId8" Type="http://schemas.openxmlformats.org/officeDocument/2006/relationships/image" Target="../media/image21.png"/><Relationship Id="rId9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hyperlink" Target="http://arasaac.org/" TargetMode="External"/><Relationship Id="rId8" Type="http://schemas.openxmlformats.org/officeDocument/2006/relationships/image" Target="../media/image28.png"/><Relationship Id="rId9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hyperlink" Target="http://arasaac.org/" TargetMode="External"/><Relationship Id="rId8" Type="http://schemas.openxmlformats.org/officeDocument/2006/relationships/image" Target="../media/image35.png"/><Relationship Id="rId9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hyperlink" Target="http://arasaac.org/" TargetMode="External"/><Relationship Id="rId8" Type="http://schemas.openxmlformats.org/officeDocument/2006/relationships/image" Target="../media/image42.png"/><Relationship Id="rId9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hyperlink" Target="http://arasaac.org/" TargetMode="External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hyperlink" Target="http://arasaac.org/" TargetMode="External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/>
          <p:nvPr/>
        </p:nvSpPr>
        <p:spPr>
          <a:xfrm>
            <a:off x="360000" y="180720"/>
            <a:ext cx="683820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es-ES" sz="2000" spc="-1" strike="noStrike">
                <a:solidFill>
                  <a:srgbClr val="000000"/>
                </a:solidFill>
                <a:latin typeface="Escolar1"/>
                <a:ea typeface="DejaVu Sans"/>
              </a:rPr>
              <a:t>Traza el camino para vestirse con ropa de verano</a:t>
            </a:r>
            <a:endParaRPr b="0" lang="es-ES" sz="2000" spc="-1" strike="noStrike">
              <a:latin typeface="Arial"/>
            </a:endParaRPr>
          </a:p>
        </p:txBody>
      </p:sp>
      <p:pic>
        <p:nvPicPr>
          <p:cNvPr id="39" name="" descr=""/>
          <p:cNvPicPr/>
          <p:nvPr/>
        </p:nvPicPr>
        <p:blipFill>
          <a:blip r:embed="rId1"/>
          <a:stretch/>
        </p:blipFill>
        <p:spPr>
          <a:xfrm>
            <a:off x="1620000" y="72000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40" name="" descr=""/>
          <p:cNvPicPr/>
          <p:nvPr/>
        </p:nvPicPr>
        <p:blipFill>
          <a:blip r:embed="rId2"/>
          <a:stretch/>
        </p:blipFill>
        <p:spPr>
          <a:xfrm>
            <a:off x="3312000" y="72000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41" name="" descr=""/>
          <p:cNvPicPr/>
          <p:nvPr/>
        </p:nvPicPr>
        <p:blipFill>
          <a:blip r:embed="rId3"/>
          <a:stretch/>
        </p:blipFill>
        <p:spPr>
          <a:xfrm>
            <a:off x="5040000" y="72000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42" name="" descr=""/>
          <p:cNvPicPr/>
          <p:nvPr/>
        </p:nvPicPr>
        <p:blipFill>
          <a:blip r:embed="rId4"/>
          <a:stretch/>
        </p:blipFill>
        <p:spPr>
          <a:xfrm>
            <a:off x="900000" y="3780000"/>
            <a:ext cx="1438200" cy="1438200"/>
          </a:xfrm>
          <a:prstGeom prst="rect">
            <a:avLst/>
          </a:prstGeom>
          <a:ln w="0">
            <a:noFill/>
          </a:ln>
        </p:spPr>
      </p:pic>
      <p:pic>
        <p:nvPicPr>
          <p:cNvPr id="43" name="" descr=""/>
          <p:cNvPicPr/>
          <p:nvPr/>
        </p:nvPicPr>
        <p:blipFill>
          <a:blip r:embed="rId5"/>
          <a:stretch/>
        </p:blipFill>
        <p:spPr>
          <a:xfrm>
            <a:off x="3780000" y="522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44" name="" descr=""/>
          <p:cNvPicPr/>
          <p:nvPr/>
        </p:nvPicPr>
        <p:blipFill>
          <a:blip r:embed="rId6"/>
          <a:stretch/>
        </p:blipFill>
        <p:spPr>
          <a:xfrm>
            <a:off x="5220720" y="8100720"/>
            <a:ext cx="1438200" cy="1438200"/>
          </a:xfrm>
          <a:prstGeom prst="rect">
            <a:avLst/>
          </a:prstGeom>
          <a:ln w="0">
            <a:noFill/>
          </a:ln>
        </p:spPr>
      </p:pic>
      <p:sp>
        <p:nvSpPr>
          <p:cNvPr id="45" name=""/>
          <p:cNvSpPr/>
          <p:nvPr/>
        </p:nvSpPr>
        <p:spPr>
          <a:xfrm>
            <a:off x="2520360" y="82836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"/>
          <p:cNvSpPr/>
          <p:nvPr/>
        </p:nvSpPr>
        <p:spPr>
          <a:xfrm>
            <a:off x="4320000" y="82800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grpSp>
        <p:nvGrpSpPr>
          <p:cNvPr id="47" name=""/>
          <p:cNvGrpSpPr/>
          <p:nvPr/>
        </p:nvGrpSpPr>
        <p:grpSpPr>
          <a:xfrm>
            <a:off x="900000" y="3780000"/>
            <a:ext cx="5758920" cy="5758920"/>
            <a:chOff x="900000" y="3780000"/>
            <a:chExt cx="5758920" cy="5758920"/>
          </a:xfrm>
        </p:grpSpPr>
        <p:sp>
          <p:nvSpPr>
            <p:cNvPr id="48" name=""/>
            <p:cNvSpPr/>
            <p:nvPr/>
          </p:nvSpPr>
          <p:spPr>
            <a:xfrm>
              <a:off x="90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9" name=""/>
            <p:cNvSpPr/>
            <p:nvPr/>
          </p:nvSpPr>
          <p:spPr>
            <a:xfrm>
              <a:off x="234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0" name=""/>
            <p:cNvSpPr/>
            <p:nvPr/>
          </p:nvSpPr>
          <p:spPr>
            <a:xfrm>
              <a:off x="378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1" name=""/>
            <p:cNvSpPr/>
            <p:nvPr/>
          </p:nvSpPr>
          <p:spPr>
            <a:xfrm>
              <a:off x="522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2" name=""/>
            <p:cNvSpPr/>
            <p:nvPr/>
          </p:nvSpPr>
          <p:spPr>
            <a:xfrm>
              <a:off x="90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3" name=""/>
            <p:cNvSpPr/>
            <p:nvPr/>
          </p:nvSpPr>
          <p:spPr>
            <a:xfrm>
              <a:off x="234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4" name=""/>
            <p:cNvSpPr/>
            <p:nvPr/>
          </p:nvSpPr>
          <p:spPr>
            <a:xfrm>
              <a:off x="378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5" name=""/>
            <p:cNvSpPr/>
            <p:nvPr/>
          </p:nvSpPr>
          <p:spPr>
            <a:xfrm>
              <a:off x="522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6" name=""/>
            <p:cNvSpPr/>
            <p:nvPr/>
          </p:nvSpPr>
          <p:spPr>
            <a:xfrm>
              <a:off x="90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7" name=""/>
            <p:cNvSpPr/>
            <p:nvPr/>
          </p:nvSpPr>
          <p:spPr>
            <a:xfrm>
              <a:off x="234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8" name=""/>
            <p:cNvSpPr/>
            <p:nvPr/>
          </p:nvSpPr>
          <p:spPr>
            <a:xfrm>
              <a:off x="378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9" name=""/>
            <p:cNvSpPr/>
            <p:nvPr/>
          </p:nvSpPr>
          <p:spPr>
            <a:xfrm>
              <a:off x="522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0" name=""/>
            <p:cNvSpPr/>
            <p:nvPr/>
          </p:nvSpPr>
          <p:spPr>
            <a:xfrm>
              <a:off x="90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" name=""/>
            <p:cNvSpPr/>
            <p:nvPr/>
          </p:nvSpPr>
          <p:spPr>
            <a:xfrm>
              <a:off x="234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2" name=""/>
            <p:cNvSpPr/>
            <p:nvPr/>
          </p:nvSpPr>
          <p:spPr>
            <a:xfrm>
              <a:off x="378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3" name=""/>
            <p:cNvSpPr/>
            <p:nvPr/>
          </p:nvSpPr>
          <p:spPr>
            <a:xfrm>
              <a:off x="522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64" name=""/>
          <p:cNvSpPr/>
          <p:nvPr/>
        </p:nvSpPr>
        <p:spPr>
          <a:xfrm>
            <a:off x="214560" y="1599840"/>
            <a:ext cx="7344000" cy="69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000000"/>
                </a:solidFill>
                <a:latin typeface="Escolar1"/>
                <a:ea typeface="DejaVu Sans"/>
              </a:rPr>
              <a:t>Dibuja las flechas con el camino que vas a seguir. Después, comprueba el resultado. </a:t>
            </a:r>
            <a:endParaRPr b="0" lang="es-ES" sz="1600" spc="-1" strike="noStrike">
              <a:latin typeface="Arial"/>
            </a:endParaRPr>
          </a:p>
        </p:txBody>
      </p:sp>
      <p:graphicFrame>
        <p:nvGraphicFramePr>
          <p:cNvPr id="65" name=""/>
          <p:cNvGraphicFramePr/>
          <p:nvPr/>
        </p:nvGraphicFramePr>
        <p:xfrm>
          <a:off x="360000" y="2043000"/>
          <a:ext cx="6839280" cy="1184400"/>
        </p:xfrm>
        <a:graphic>
          <a:graphicData uri="http://schemas.openxmlformats.org/drawingml/2006/table">
            <a:tbl>
              <a:tblPr/>
              <a:tblGrid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3640"/>
              </a:tblGrid>
              <a:tr h="59256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9220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6" name="" descr=""/>
          <p:cNvPicPr/>
          <p:nvPr/>
        </p:nvPicPr>
        <p:blipFill>
          <a:blip r:embed="rId7"/>
          <a:stretch/>
        </p:blipFill>
        <p:spPr>
          <a:xfrm>
            <a:off x="360000" y="2043000"/>
            <a:ext cx="601920" cy="601920"/>
          </a:xfrm>
          <a:prstGeom prst="rect">
            <a:avLst/>
          </a:prstGeom>
          <a:ln w="0">
            <a:noFill/>
          </a:ln>
        </p:spPr>
      </p:pic>
      <p:sp>
        <p:nvSpPr>
          <p:cNvPr id="67" name="26 CuadroTexto 1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8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/>
          <p:nvPr/>
        </p:nvSpPr>
        <p:spPr>
          <a:xfrm>
            <a:off x="360000" y="180000"/>
            <a:ext cx="683820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es-ES" sz="2000" spc="-1" strike="noStrike">
                <a:solidFill>
                  <a:srgbClr val="000000"/>
                </a:solidFill>
                <a:latin typeface="Escolar1"/>
                <a:ea typeface="DejaVu Sans"/>
              </a:rPr>
              <a:t>Traza el camino para comer un huevo frito</a:t>
            </a:r>
            <a:endParaRPr b="0" lang="es-ES" sz="2000" spc="-1" strike="noStrike">
              <a:latin typeface="Arial"/>
            </a:endParaRPr>
          </a:p>
        </p:txBody>
      </p:sp>
      <p:sp>
        <p:nvSpPr>
          <p:cNvPr id="69" name=""/>
          <p:cNvSpPr/>
          <p:nvPr/>
        </p:nvSpPr>
        <p:spPr>
          <a:xfrm>
            <a:off x="2520000" y="96480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70" name=""/>
          <p:cNvSpPr/>
          <p:nvPr/>
        </p:nvSpPr>
        <p:spPr>
          <a:xfrm>
            <a:off x="4320000" y="96480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71" name="" descr=""/>
          <p:cNvPicPr/>
          <p:nvPr/>
        </p:nvPicPr>
        <p:blipFill>
          <a:blip r:embed="rId1"/>
          <a:stretch/>
        </p:blipFill>
        <p:spPr>
          <a:xfrm>
            <a:off x="1440000" y="78480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72" name="" descr=""/>
          <p:cNvPicPr/>
          <p:nvPr/>
        </p:nvPicPr>
        <p:blipFill>
          <a:blip r:embed="rId2"/>
          <a:stretch/>
        </p:blipFill>
        <p:spPr>
          <a:xfrm>
            <a:off x="3312000" y="7732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73" name="" descr=""/>
          <p:cNvPicPr/>
          <p:nvPr/>
        </p:nvPicPr>
        <p:blipFill>
          <a:blip r:embed="rId3"/>
          <a:stretch/>
        </p:blipFill>
        <p:spPr>
          <a:xfrm>
            <a:off x="5220000" y="7192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74" name="" descr=""/>
          <p:cNvPicPr/>
          <p:nvPr/>
        </p:nvPicPr>
        <p:blipFill>
          <a:blip r:embed="rId4"/>
          <a:stretch/>
        </p:blipFill>
        <p:spPr>
          <a:xfrm>
            <a:off x="5220720" y="6660720"/>
            <a:ext cx="1438200" cy="1438200"/>
          </a:xfrm>
          <a:prstGeom prst="rect">
            <a:avLst/>
          </a:prstGeom>
          <a:ln w="0">
            <a:noFill/>
          </a:ln>
        </p:spPr>
      </p:pic>
      <p:pic>
        <p:nvPicPr>
          <p:cNvPr id="75" name="" descr=""/>
          <p:cNvPicPr/>
          <p:nvPr/>
        </p:nvPicPr>
        <p:blipFill>
          <a:blip r:embed="rId5"/>
          <a:stretch/>
        </p:blipFill>
        <p:spPr>
          <a:xfrm>
            <a:off x="2340000" y="378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76" name="" descr=""/>
          <p:cNvPicPr/>
          <p:nvPr/>
        </p:nvPicPr>
        <p:blipFill>
          <a:blip r:embed="rId6"/>
          <a:stretch/>
        </p:blipFill>
        <p:spPr>
          <a:xfrm>
            <a:off x="900000" y="6660000"/>
            <a:ext cx="1438920" cy="143892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77" name=""/>
          <p:cNvGraphicFramePr/>
          <p:nvPr/>
        </p:nvGraphicFramePr>
        <p:xfrm>
          <a:off x="360360" y="2043720"/>
          <a:ext cx="6839280" cy="1184400"/>
        </p:xfrm>
        <a:graphic>
          <a:graphicData uri="http://schemas.openxmlformats.org/drawingml/2006/table">
            <a:tbl>
              <a:tblPr/>
              <a:tblGrid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3640"/>
              </a:tblGrid>
              <a:tr h="59256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9220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78" name=""/>
          <p:cNvGrpSpPr/>
          <p:nvPr/>
        </p:nvGrpSpPr>
        <p:grpSpPr>
          <a:xfrm>
            <a:off x="900000" y="3780000"/>
            <a:ext cx="5758920" cy="5758920"/>
            <a:chOff x="900000" y="3780000"/>
            <a:chExt cx="5758920" cy="5758920"/>
          </a:xfrm>
        </p:grpSpPr>
        <p:sp>
          <p:nvSpPr>
            <p:cNvPr id="79" name=""/>
            <p:cNvSpPr/>
            <p:nvPr/>
          </p:nvSpPr>
          <p:spPr>
            <a:xfrm>
              <a:off x="90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" name=""/>
            <p:cNvSpPr/>
            <p:nvPr/>
          </p:nvSpPr>
          <p:spPr>
            <a:xfrm>
              <a:off x="234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" name=""/>
            <p:cNvSpPr/>
            <p:nvPr/>
          </p:nvSpPr>
          <p:spPr>
            <a:xfrm>
              <a:off x="378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" name=""/>
            <p:cNvSpPr/>
            <p:nvPr/>
          </p:nvSpPr>
          <p:spPr>
            <a:xfrm>
              <a:off x="522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" name=""/>
            <p:cNvSpPr/>
            <p:nvPr/>
          </p:nvSpPr>
          <p:spPr>
            <a:xfrm>
              <a:off x="90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" name=""/>
            <p:cNvSpPr/>
            <p:nvPr/>
          </p:nvSpPr>
          <p:spPr>
            <a:xfrm>
              <a:off x="234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5" name=""/>
            <p:cNvSpPr/>
            <p:nvPr/>
          </p:nvSpPr>
          <p:spPr>
            <a:xfrm>
              <a:off x="378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6" name=""/>
            <p:cNvSpPr/>
            <p:nvPr/>
          </p:nvSpPr>
          <p:spPr>
            <a:xfrm>
              <a:off x="522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7" name=""/>
            <p:cNvSpPr/>
            <p:nvPr/>
          </p:nvSpPr>
          <p:spPr>
            <a:xfrm>
              <a:off x="90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8" name=""/>
            <p:cNvSpPr/>
            <p:nvPr/>
          </p:nvSpPr>
          <p:spPr>
            <a:xfrm>
              <a:off x="234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9" name=""/>
            <p:cNvSpPr/>
            <p:nvPr/>
          </p:nvSpPr>
          <p:spPr>
            <a:xfrm>
              <a:off x="378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0" name=""/>
            <p:cNvSpPr/>
            <p:nvPr/>
          </p:nvSpPr>
          <p:spPr>
            <a:xfrm>
              <a:off x="522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1" name=""/>
            <p:cNvSpPr/>
            <p:nvPr/>
          </p:nvSpPr>
          <p:spPr>
            <a:xfrm>
              <a:off x="90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2" name=""/>
            <p:cNvSpPr/>
            <p:nvPr/>
          </p:nvSpPr>
          <p:spPr>
            <a:xfrm>
              <a:off x="234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3" name=""/>
            <p:cNvSpPr/>
            <p:nvPr/>
          </p:nvSpPr>
          <p:spPr>
            <a:xfrm>
              <a:off x="378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94" name=""/>
            <p:cNvSpPr/>
            <p:nvPr/>
          </p:nvSpPr>
          <p:spPr>
            <a:xfrm>
              <a:off x="522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95" name="26 CuadroTexto 2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7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  <p:pic>
        <p:nvPicPr>
          <p:cNvPr id="96" name="" descr=""/>
          <p:cNvPicPr/>
          <p:nvPr/>
        </p:nvPicPr>
        <p:blipFill>
          <a:blip r:embed="rId8"/>
          <a:stretch/>
        </p:blipFill>
        <p:spPr>
          <a:xfrm>
            <a:off x="360360" y="2043720"/>
            <a:ext cx="655560" cy="655560"/>
          </a:xfrm>
          <a:prstGeom prst="rect">
            <a:avLst/>
          </a:prstGeom>
          <a:ln w="0">
            <a:noFill/>
          </a:ln>
        </p:spPr>
      </p:pic>
      <p:sp>
        <p:nvSpPr>
          <p:cNvPr id="97" name=""/>
          <p:cNvSpPr/>
          <p:nvPr/>
        </p:nvSpPr>
        <p:spPr>
          <a:xfrm>
            <a:off x="214560" y="1599840"/>
            <a:ext cx="7344000" cy="69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000000"/>
                </a:solidFill>
                <a:latin typeface="Escolar1"/>
                <a:ea typeface="DejaVu Sans"/>
              </a:rPr>
              <a:t>Dibuja las flechas con el camino que vas a seguir. Después, comprueba el resultado. </a:t>
            </a:r>
            <a:endParaRPr b="0" lang="es-E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/>
          <p:nvPr/>
        </p:nvSpPr>
        <p:spPr>
          <a:xfrm>
            <a:off x="360000" y="165600"/>
            <a:ext cx="683820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es-ES" sz="2000" spc="-1" strike="noStrike">
                <a:solidFill>
                  <a:srgbClr val="000000"/>
                </a:solidFill>
                <a:latin typeface="Escolar1"/>
                <a:ea typeface="DejaVu Sans"/>
              </a:rPr>
              <a:t>Traza el camino para lavar la ropa</a:t>
            </a:r>
            <a:endParaRPr b="0" lang="es-ES" sz="2000" spc="-1" strike="noStrike">
              <a:latin typeface="Arial"/>
            </a:endParaRPr>
          </a:p>
        </p:txBody>
      </p:sp>
      <p:pic>
        <p:nvPicPr>
          <p:cNvPr id="99" name="" descr=""/>
          <p:cNvPicPr/>
          <p:nvPr/>
        </p:nvPicPr>
        <p:blipFill>
          <a:blip r:embed="rId1"/>
          <a:stretch/>
        </p:blipFill>
        <p:spPr>
          <a:xfrm>
            <a:off x="1692000" y="77400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00" name="" descr=""/>
          <p:cNvPicPr/>
          <p:nvPr/>
        </p:nvPicPr>
        <p:blipFill>
          <a:blip r:embed="rId2"/>
          <a:stretch/>
        </p:blipFill>
        <p:spPr>
          <a:xfrm>
            <a:off x="3420000" y="74556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01" name="" descr=""/>
          <p:cNvPicPr/>
          <p:nvPr/>
        </p:nvPicPr>
        <p:blipFill>
          <a:blip r:embed="rId3"/>
          <a:stretch/>
        </p:blipFill>
        <p:spPr>
          <a:xfrm>
            <a:off x="5292000" y="705600"/>
            <a:ext cx="826200" cy="826200"/>
          </a:xfrm>
          <a:prstGeom prst="rect">
            <a:avLst/>
          </a:prstGeom>
          <a:ln w="0">
            <a:noFill/>
          </a:ln>
        </p:spPr>
      </p:pic>
      <p:sp>
        <p:nvSpPr>
          <p:cNvPr id="102" name=""/>
          <p:cNvSpPr/>
          <p:nvPr/>
        </p:nvSpPr>
        <p:spPr>
          <a:xfrm>
            <a:off x="2520000" y="88560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03" name=""/>
          <p:cNvSpPr/>
          <p:nvPr/>
        </p:nvSpPr>
        <p:spPr>
          <a:xfrm>
            <a:off x="4320000" y="88560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104" name="" descr=""/>
          <p:cNvPicPr/>
          <p:nvPr/>
        </p:nvPicPr>
        <p:blipFill>
          <a:blip r:embed="rId4"/>
          <a:stretch/>
        </p:blipFill>
        <p:spPr>
          <a:xfrm>
            <a:off x="5220000" y="378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105" name="" descr=""/>
          <p:cNvPicPr/>
          <p:nvPr/>
        </p:nvPicPr>
        <p:blipFill>
          <a:blip r:embed="rId5"/>
          <a:stretch/>
        </p:blipFill>
        <p:spPr>
          <a:xfrm>
            <a:off x="900000" y="666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106" name="" descr=""/>
          <p:cNvPicPr/>
          <p:nvPr/>
        </p:nvPicPr>
        <p:blipFill>
          <a:blip r:embed="rId6"/>
          <a:stretch/>
        </p:blipFill>
        <p:spPr>
          <a:xfrm>
            <a:off x="2340720" y="3780000"/>
            <a:ext cx="1438200" cy="1438200"/>
          </a:xfrm>
          <a:prstGeom prst="rect">
            <a:avLst/>
          </a:prstGeom>
          <a:ln w="0">
            <a:noFill/>
          </a:ln>
        </p:spPr>
      </p:pic>
      <p:grpSp>
        <p:nvGrpSpPr>
          <p:cNvPr id="107" name=""/>
          <p:cNvGrpSpPr/>
          <p:nvPr/>
        </p:nvGrpSpPr>
        <p:grpSpPr>
          <a:xfrm>
            <a:off x="900000" y="3780000"/>
            <a:ext cx="5758920" cy="5758920"/>
            <a:chOff x="900000" y="3780000"/>
            <a:chExt cx="5758920" cy="5758920"/>
          </a:xfrm>
        </p:grpSpPr>
        <p:sp>
          <p:nvSpPr>
            <p:cNvPr id="108" name=""/>
            <p:cNvSpPr/>
            <p:nvPr/>
          </p:nvSpPr>
          <p:spPr>
            <a:xfrm>
              <a:off x="90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09" name=""/>
            <p:cNvSpPr/>
            <p:nvPr/>
          </p:nvSpPr>
          <p:spPr>
            <a:xfrm>
              <a:off x="234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0" name=""/>
            <p:cNvSpPr/>
            <p:nvPr/>
          </p:nvSpPr>
          <p:spPr>
            <a:xfrm>
              <a:off x="378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1" name=""/>
            <p:cNvSpPr/>
            <p:nvPr/>
          </p:nvSpPr>
          <p:spPr>
            <a:xfrm>
              <a:off x="522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2" name=""/>
            <p:cNvSpPr/>
            <p:nvPr/>
          </p:nvSpPr>
          <p:spPr>
            <a:xfrm>
              <a:off x="90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3" name=""/>
            <p:cNvSpPr/>
            <p:nvPr/>
          </p:nvSpPr>
          <p:spPr>
            <a:xfrm>
              <a:off x="234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4" name=""/>
            <p:cNvSpPr/>
            <p:nvPr/>
          </p:nvSpPr>
          <p:spPr>
            <a:xfrm>
              <a:off x="378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5" name=""/>
            <p:cNvSpPr/>
            <p:nvPr/>
          </p:nvSpPr>
          <p:spPr>
            <a:xfrm>
              <a:off x="522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6" name=""/>
            <p:cNvSpPr/>
            <p:nvPr/>
          </p:nvSpPr>
          <p:spPr>
            <a:xfrm>
              <a:off x="90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7" name=""/>
            <p:cNvSpPr/>
            <p:nvPr/>
          </p:nvSpPr>
          <p:spPr>
            <a:xfrm>
              <a:off x="234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8" name=""/>
            <p:cNvSpPr/>
            <p:nvPr/>
          </p:nvSpPr>
          <p:spPr>
            <a:xfrm>
              <a:off x="378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19" name=""/>
            <p:cNvSpPr/>
            <p:nvPr/>
          </p:nvSpPr>
          <p:spPr>
            <a:xfrm>
              <a:off x="522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0" name=""/>
            <p:cNvSpPr/>
            <p:nvPr/>
          </p:nvSpPr>
          <p:spPr>
            <a:xfrm>
              <a:off x="90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1" name=""/>
            <p:cNvSpPr/>
            <p:nvPr/>
          </p:nvSpPr>
          <p:spPr>
            <a:xfrm>
              <a:off x="234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2" name=""/>
            <p:cNvSpPr/>
            <p:nvPr/>
          </p:nvSpPr>
          <p:spPr>
            <a:xfrm>
              <a:off x="378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23" name=""/>
            <p:cNvSpPr/>
            <p:nvPr/>
          </p:nvSpPr>
          <p:spPr>
            <a:xfrm>
              <a:off x="522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graphicFrame>
        <p:nvGraphicFramePr>
          <p:cNvPr id="124" name=""/>
          <p:cNvGraphicFramePr/>
          <p:nvPr/>
        </p:nvGraphicFramePr>
        <p:xfrm>
          <a:off x="360720" y="2044440"/>
          <a:ext cx="6839280" cy="1184400"/>
        </p:xfrm>
        <a:graphic>
          <a:graphicData uri="http://schemas.openxmlformats.org/drawingml/2006/table">
            <a:tbl>
              <a:tblPr/>
              <a:tblGrid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3640"/>
              </a:tblGrid>
              <a:tr h="59256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9220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5" name="26 CuadroTexto 3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7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  <p:pic>
        <p:nvPicPr>
          <p:cNvPr id="126" name="" descr=""/>
          <p:cNvPicPr/>
          <p:nvPr/>
        </p:nvPicPr>
        <p:blipFill>
          <a:blip r:embed="rId8"/>
          <a:stretch/>
        </p:blipFill>
        <p:spPr>
          <a:xfrm>
            <a:off x="360720" y="2044440"/>
            <a:ext cx="718560" cy="718560"/>
          </a:xfrm>
          <a:prstGeom prst="rect">
            <a:avLst/>
          </a:prstGeom>
          <a:ln w="0">
            <a:noFill/>
          </a:ln>
        </p:spPr>
      </p:pic>
      <p:sp>
        <p:nvSpPr>
          <p:cNvPr id="127" name=""/>
          <p:cNvSpPr/>
          <p:nvPr/>
        </p:nvSpPr>
        <p:spPr>
          <a:xfrm>
            <a:off x="214560" y="1599840"/>
            <a:ext cx="7344000" cy="69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000000"/>
                </a:solidFill>
                <a:latin typeface="Escolar1"/>
                <a:ea typeface="DejaVu Sans"/>
              </a:rPr>
              <a:t>Dibuja las flechas con el camino que vas a seguir. Después, comprueba el resultado. </a:t>
            </a:r>
            <a:endParaRPr b="0" lang="es-E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/>
          <p:nvPr/>
        </p:nvSpPr>
        <p:spPr>
          <a:xfrm>
            <a:off x="360000" y="180000"/>
            <a:ext cx="683820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es-ES" sz="2000" spc="-1" strike="noStrike">
                <a:solidFill>
                  <a:srgbClr val="000000"/>
                </a:solidFill>
                <a:latin typeface="Escolar1"/>
                <a:ea typeface="DejaVu Sans"/>
              </a:rPr>
              <a:t>Traza el camino para hacer pis</a:t>
            </a:r>
            <a:endParaRPr b="0" lang="es-ES" sz="2000" spc="-1" strike="noStrike">
              <a:latin typeface="Arial"/>
            </a:endParaRPr>
          </a:p>
        </p:txBody>
      </p:sp>
      <p:sp>
        <p:nvSpPr>
          <p:cNvPr id="129" name=""/>
          <p:cNvSpPr/>
          <p:nvPr/>
        </p:nvSpPr>
        <p:spPr>
          <a:xfrm>
            <a:off x="2520000" y="89928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"/>
          <p:cNvSpPr/>
          <p:nvPr/>
        </p:nvSpPr>
        <p:spPr>
          <a:xfrm>
            <a:off x="4320000" y="89928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131" name="" descr=""/>
          <p:cNvPicPr/>
          <p:nvPr/>
        </p:nvPicPr>
        <p:blipFill>
          <a:blip r:embed="rId1"/>
          <a:stretch/>
        </p:blipFill>
        <p:spPr>
          <a:xfrm>
            <a:off x="1620000" y="7912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32" name="" descr=""/>
          <p:cNvPicPr/>
          <p:nvPr/>
        </p:nvPicPr>
        <p:blipFill>
          <a:blip r:embed="rId2"/>
          <a:stretch/>
        </p:blipFill>
        <p:spPr>
          <a:xfrm>
            <a:off x="3371400" y="7912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33" name="" descr=""/>
          <p:cNvPicPr/>
          <p:nvPr/>
        </p:nvPicPr>
        <p:blipFill>
          <a:blip r:embed="rId3"/>
          <a:stretch/>
        </p:blipFill>
        <p:spPr>
          <a:xfrm>
            <a:off x="5220000" y="7192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34" name="" descr=""/>
          <p:cNvPicPr/>
          <p:nvPr/>
        </p:nvPicPr>
        <p:blipFill>
          <a:blip r:embed="rId4"/>
          <a:stretch/>
        </p:blipFill>
        <p:spPr>
          <a:xfrm>
            <a:off x="2340000" y="522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135" name="" descr=""/>
          <p:cNvPicPr/>
          <p:nvPr/>
        </p:nvPicPr>
        <p:blipFill>
          <a:blip r:embed="rId5"/>
          <a:stretch/>
        </p:blipFill>
        <p:spPr>
          <a:xfrm>
            <a:off x="5220720" y="3780000"/>
            <a:ext cx="1438200" cy="1438200"/>
          </a:xfrm>
          <a:prstGeom prst="rect">
            <a:avLst/>
          </a:prstGeom>
          <a:ln w="0">
            <a:noFill/>
          </a:ln>
        </p:spPr>
      </p:pic>
      <p:pic>
        <p:nvPicPr>
          <p:cNvPr id="136" name="" descr=""/>
          <p:cNvPicPr/>
          <p:nvPr/>
        </p:nvPicPr>
        <p:blipFill>
          <a:blip r:embed="rId6"/>
          <a:stretch/>
        </p:blipFill>
        <p:spPr>
          <a:xfrm>
            <a:off x="900000" y="6660000"/>
            <a:ext cx="1438920" cy="1438920"/>
          </a:xfrm>
          <a:prstGeom prst="rect">
            <a:avLst/>
          </a:prstGeom>
          <a:ln w="0">
            <a:noFill/>
          </a:ln>
        </p:spPr>
      </p:pic>
      <p:grpSp>
        <p:nvGrpSpPr>
          <p:cNvPr id="137" name=""/>
          <p:cNvGrpSpPr/>
          <p:nvPr/>
        </p:nvGrpSpPr>
        <p:grpSpPr>
          <a:xfrm>
            <a:off x="900000" y="3780000"/>
            <a:ext cx="5758920" cy="5758920"/>
            <a:chOff x="900000" y="3780000"/>
            <a:chExt cx="5758920" cy="5758920"/>
          </a:xfrm>
        </p:grpSpPr>
        <p:sp>
          <p:nvSpPr>
            <p:cNvPr id="138" name=""/>
            <p:cNvSpPr/>
            <p:nvPr/>
          </p:nvSpPr>
          <p:spPr>
            <a:xfrm>
              <a:off x="90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39" name=""/>
            <p:cNvSpPr/>
            <p:nvPr/>
          </p:nvSpPr>
          <p:spPr>
            <a:xfrm>
              <a:off x="234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0" name=""/>
            <p:cNvSpPr/>
            <p:nvPr/>
          </p:nvSpPr>
          <p:spPr>
            <a:xfrm>
              <a:off x="378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1" name=""/>
            <p:cNvSpPr/>
            <p:nvPr/>
          </p:nvSpPr>
          <p:spPr>
            <a:xfrm>
              <a:off x="522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2" name=""/>
            <p:cNvSpPr/>
            <p:nvPr/>
          </p:nvSpPr>
          <p:spPr>
            <a:xfrm>
              <a:off x="90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3" name=""/>
            <p:cNvSpPr/>
            <p:nvPr/>
          </p:nvSpPr>
          <p:spPr>
            <a:xfrm>
              <a:off x="234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4" name=""/>
            <p:cNvSpPr/>
            <p:nvPr/>
          </p:nvSpPr>
          <p:spPr>
            <a:xfrm>
              <a:off x="378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5" name=""/>
            <p:cNvSpPr/>
            <p:nvPr/>
          </p:nvSpPr>
          <p:spPr>
            <a:xfrm>
              <a:off x="522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6" name=""/>
            <p:cNvSpPr/>
            <p:nvPr/>
          </p:nvSpPr>
          <p:spPr>
            <a:xfrm>
              <a:off x="90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7" name=""/>
            <p:cNvSpPr/>
            <p:nvPr/>
          </p:nvSpPr>
          <p:spPr>
            <a:xfrm>
              <a:off x="234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8" name=""/>
            <p:cNvSpPr/>
            <p:nvPr/>
          </p:nvSpPr>
          <p:spPr>
            <a:xfrm>
              <a:off x="378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49" name=""/>
            <p:cNvSpPr/>
            <p:nvPr/>
          </p:nvSpPr>
          <p:spPr>
            <a:xfrm>
              <a:off x="522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0" name=""/>
            <p:cNvSpPr/>
            <p:nvPr/>
          </p:nvSpPr>
          <p:spPr>
            <a:xfrm>
              <a:off x="90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1" name=""/>
            <p:cNvSpPr/>
            <p:nvPr/>
          </p:nvSpPr>
          <p:spPr>
            <a:xfrm>
              <a:off x="234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2" name=""/>
            <p:cNvSpPr/>
            <p:nvPr/>
          </p:nvSpPr>
          <p:spPr>
            <a:xfrm>
              <a:off x="378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3" name=""/>
            <p:cNvSpPr/>
            <p:nvPr/>
          </p:nvSpPr>
          <p:spPr>
            <a:xfrm>
              <a:off x="522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graphicFrame>
        <p:nvGraphicFramePr>
          <p:cNvPr id="154" name=""/>
          <p:cNvGraphicFramePr/>
          <p:nvPr/>
        </p:nvGraphicFramePr>
        <p:xfrm>
          <a:off x="360720" y="2044440"/>
          <a:ext cx="6839280" cy="1184400"/>
        </p:xfrm>
        <a:graphic>
          <a:graphicData uri="http://schemas.openxmlformats.org/drawingml/2006/table">
            <a:tbl>
              <a:tblPr/>
              <a:tblGrid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3640"/>
              </a:tblGrid>
              <a:tr h="59256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9220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5" name="26 CuadroTexto 4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7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  <p:pic>
        <p:nvPicPr>
          <p:cNvPr id="156" name="" descr=""/>
          <p:cNvPicPr/>
          <p:nvPr/>
        </p:nvPicPr>
        <p:blipFill>
          <a:blip r:embed="rId8"/>
          <a:stretch/>
        </p:blipFill>
        <p:spPr>
          <a:xfrm>
            <a:off x="360720" y="2044440"/>
            <a:ext cx="718560" cy="654840"/>
          </a:xfrm>
          <a:prstGeom prst="rect">
            <a:avLst/>
          </a:prstGeom>
          <a:ln w="0">
            <a:noFill/>
          </a:ln>
        </p:spPr>
      </p:pic>
      <p:sp>
        <p:nvSpPr>
          <p:cNvPr id="157" name=""/>
          <p:cNvSpPr/>
          <p:nvPr/>
        </p:nvSpPr>
        <p:spPr>
          <a:xfrm>
            <a:off x="214560" y="1599840"/>
            <a:ext cx="7344000" cy="69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000000"/>
                </a:solidFill>
                <a:latin typeface="Escolar1"/>
                <a:ea typeface="DejaVu Sans"/>
              </a:rPr>
              <a:t>Dibuja las flechas con el camino que vas a seguir. Después, comprueba el resultado. </a:t>
            </a:r>
            <a:endParaRPr b="0" lang="es-E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/>
          <p:nvPr/>
        </p:nvSpPr>
        <p:spPr>
          <a:xfrm>
            <a:off x="360000" y="180000"/>
            <a:ext cx="683820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es-ES" sz="2000" spc="-1" strike="noStrike">
                <a:solidFill>
                  <a:srgbClr val="000000"/>
                </a:solidFill>
                <a:latin typeface="Escolar1"/>
                <a:ea typeface="DejaVu Sans"/>
              </a:rPr>
              <a:t>Traza el camino para comer</a:t>
            </a:r>
            <a:endParaRPr b="0" lang="es-ES" sz="2000" spc="-1" strike="noStrike"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2520000" y="90000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"/>
          <p:cNvSpPr/>
          <p:nvPr/>
        </p:nvSpPr>
        <p:spPr>
          <a:xfrm>
            <a:off x="4320000" y="90000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161" name="" descr=""/>
          <p:cNvPicPr/>
          <p:nvPr/>
        </p:nvPicPr>
        <p:blipFill>
          <a:blip r:embed="rId1"/>
          <a:stretch/>
        </p:blipFill>
        <p:spPr>
          <a:xfrm>
            <a:off x="1440000" y="8056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62" name="" descr=""/>
          <p:cNvPicPr/>
          <p:nvPr/>
        </p:nvPicPr>
        <p:blipFill>
          <a:blip r:embed="rId2"/>
          <a:stretch/>
        </p:blipFill>
        <p:spPr>
          <a:xfrm>
            <a:off x="3295800" y="72000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63" name="" descr=""/>
          <p:cNvPicPr/>
          <p:nvPr/>
        </p:nvPicPr>
        <p:blipFill>
          <a:blip r:embed="rId3"/>
          <a:stretch/>
        </p:blipFill>
        <p:spPr>
          <a:xfrm>
            <a:off x="5220000" y="72000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64" name="" descr=""/>
          <p:cNvPicPr/>
          <p:nvPr/>
        </p:nvPicPr>
        <p:blipFill>
          <a:blip r:embed="rId4"/>
          <a:stretch/>
        </p:blipFill>
        <p:spPr>
          <a:xfrm>
            <a:off x="3780000" y="522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165" name="" descr=""/>
          <p:cNvPicPr/>
          <p:nvPr/>
        </p:nvPicPr>
        <p:blipFill>
          <a:blip r:embed="rId5"/>
          <a:stretch/>
        </p:blipFill>
        <p:spPr>
          <a:xfrm>
            <a:off x="3780000" y="810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166" name="" descr=""/>
          <p:cNvPicPr/>
          <p:nvPr/>
        </p:nvPicPr>
        <p:blipFill>
          <a:blip r:embed="rId6"/>
          <a:stretch/>
        </p:blipFill>
        <p:spPr>
          <a:xfrm>
            <a:off x="2340000" y="3780000"/>
            <a:ext cx="1438920" cy="1438920"/>
          </a:xfrm>
          <a:prstGeom prst="rect">
            <a:avLst/>
          </a:prstGeom>
          <a:ln w="0">
            <a:noFill/>
          </a:ln>
        </p:spPr>
      </p:pic>
      <p:grpSp>
        <p:nvGrpSpPr>
          <p:cNvPr id="167" name=""/>
          <p:cNvGrpSpPr/>
          <p:nvPr/>
        </p:nvGrpSpPr>
        <p:grpSpPr>
          <a:xfrm>
            <a:off x="900000" y="3780000"/>
            <a:ext cx="5758920" cy="5758920"/>
            <a:chOff x="900000" y="3780000"/>
            <a:chExt cx="5758920" cy="5758920"/>
          </a:xfrm>
        </p:grpSpPr>
        <p:sp>
          <p:nvSpPr>
            <p:cNvPr id="168" name=""/>
            <p:cNvSpPr/>
            <p:nvPr/>
          </p:nvSpPr>
          <p:spPr>
            <a:xfrm>
              <a:off x="90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9" name=""/>
            <p:cNvSpPr/>
            <p:nvPr/>
          </p:nvSpPr>
          <p:spPr>
            <a:xfrm>
              <a:off x="234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0" name=""/>
            <p:cNvSpPr/>
            <p:nvPr/>
          </p:nvSpPr>
          <p:spPr>
            <a:xfrm>
              <a:off x="378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1" name=""/>
            <p:cNvSpPr/>
            <p:nvPr/>
          </p:nvSpPr>
          <p:spPr>
            <a:xfrm>
              <a:off x="522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2" name=""/>
            <p:cNvSpPr/>
            <p:nvPr/>
          </p:nvSpPr>
          <p:spPr>
            <a:xfrm>
              <a:off x="90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3" name=""/>
            <p:cNvSpPr/>
            <p:nvPr/>
          </p:nvSpPr>
          <p:spPr>
            <a:xfrm>
              <a:off x="234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4" name=""/>
            <p:cNvSpPr/>
            <p:nvPr/>
          </p:nvSpPr>
          <p:spPr>
            <a:xfrm>
              <a:off x="378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5" name=""/>
            <p:cNvSpPr/>
            <p:nvPr/>
          </p:nvSpPr>
          <p:spPr>
            <a:xfrm>
              <a:off x="522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6" name=""/>
            <p:cNvSpPr/>
            <p:nvPr/>
          </p:nvSpPr>
          <p:spPr>
            <a:xfrm>
              <a:off x="90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7" name=""/>
            <p:cNvSpPr/>
            <p:nvPr/>
          </p:nvSpPr>
          <p:spPr>
            <a:xfrm>
              <a:off x="234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8" name=""/>
            <p:cNvSpPr/>
            <p:nvPr/>
          </p:nvSpPr>
          <p:spPr>
            <a:xfrm>
              <a:off x="378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79" name=""/>
            <p:cNvSpPr/>
            <p:nvPr/>
          </p:nvSpPr>
          <p:spPr>
            <a:xfrm>
              <a:off x="522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0" name=""/>
            <p:cNvSpPr/>
            <p:nvPr/>
          </p:nvSpPr>
          <p:spPr>
            <a:xfrm>
              <a:off x="90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1" name=""/>
            <p:cNvSpPr/>
            <p:nvPr/>
          </p:nvSpPr>
          <p:spPr>
            <a:xfrm>
              <a:off x="234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2" name=""/>
            <p:cNvSpPr/>
            <p:nvPr/>
          </p:nvSpPr>
          <p:spPr>
            <a:xfrm>
              <a:off x="378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83" name=""/>
            <p:cNvSpPr/>
            <p:nvPr/>
          </p:nvSpPr>
          <p:spPr>
            <a:xfrm>
              <a:off x="522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graphicFrame>
        <p:nvGraphicFramePr>
          <p:cNvPr id="184" name=""/>
          <p:cNvGraphicFramePr/>
          <p:nvPr/>
        </p:nvGraphicFramePr>
        <p:xfrm>
          <a:off x="360720" y="2044440"/>
          <a:ext cx="6839280" cy="1184400"/>
        </p:xfrm>
        <a:graphic>
          <a:graphicData uri="http://schemas.openxmlformats.org/drawingml/2006/table">
            <a:tbl>
              <a:tblPr/>
              <a:tblGrid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3640"/>
              </a:tblGrid>
              <a:tr h="59256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9220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5" name="26 CuadroTexto 5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7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  <p:pic>
        <p:nvPicPr>
          <p:cNvPr id="186" name="" descr=""/>
          <p:cNvPicPr/>
          <p:nvPr/>
        </p:nvPicPr>
        <p:blipFill>
          <a:blip r:embed="rId8"/>
          <a:stretch/>
        </p:blipFill>
        <p:spPr>
          <a:xfrm>
            <a:off x="360720" y="2044440"/>
            <a:ext cx="538560" cy="538560"/>
          </a:xfrm>
          <a:prstGeom prst="rect">
            <a:avLst/>
          </a:prstGeom>
          <a:ln w="0">
            <a:noFill/>
          </a:ln>
        </p:spPr>
      </p:pic>
      <p:sp>
        <p:nvSpPr>
          <p:cNvPr id="187" name=""/>
          <p:cNvSpPr/>
          <p:nvPr/>
        </p:nvSpPr>
        <p:spPr>
          <a:xfrm>
            <a:off x="214560" y="1599840"/>
            <a:ext cx="7344000" cy="69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000000"/>
                </a:solidFill>
                <a:latin typeface="Escolar1"/>
                <a:ea typeface="DejaVu Sans"/>
              </a:rPr>
              <a:t>Dibuja las flechas con el camino que vas a seguir. Después, comprueba el resultado. </a:t>
            </a:r>
            <a:endParaRPr b="0" lang="es-E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/>
          <p:nvPr/>
        </p:nvSpPr>
        <p:spPr>
          <a:xfrm>
            <a:off x="360000" y="180000"/>
            <a:ext cx="6838200" cy="53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</a:pPr>
            <a:r>
              <a:rPr b="0" lang="es-ES" sz="2000" spc="-1" strike="noStrike">
                <a:solidFill>
                  <a:srgbClr val="000000"/>
                </a:solidFill>
                <a:latin typeface="Escolar1"/>
                <a:ea typeface="DejaVu Sans"/>
              </a:rPr>
              <a:t>Traza el camino para curar una herida</a:t>
            </a:r>
            <a:endParaRPr b="0" lang="es-ES" sz="2000" spc="-1" strike="noStrike">
              <a:latin typeface="Arial"/>
            </a:endParaRPr>
          </a:p>
        </p:txBody>
      </p:sp>
      <p:sp>
        <p:nvSpPr>
          <p:cNvPr id="189" name=""/>
          <p:cNvSpPr/>
          <p:nvPr/>
        </p:nvSpPr>
        <p:spPr>
          <a:xfrm>
            <a:off x="2520000" y="95508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"/>
          <p:cNvSpPr/>
          <p:nvPr/>
        </p:nvSpPr>
        <p:spPr>
          <a:xfrm>
            <a:off x="4320000" y="955080"/>
            <a:ext cx="718200" cy="358200"/>
          </a:xfrm>
          <a:custGeom>
            <a:avLst/>
            <a:gdLst/>
            <a:ahLst/>
            <a:rect l="l" t="t" r="r" b="b"/>
            <a:pathLst>
              <a:path w="2002" h="1002">
                <a:moveTo>
                  <a:pt x="0" y="250"/>
                </a:moveTo>
                <a:lnTo>
                  <a:pt x="1500" y="250"/>
                </a:lnTo>
                <a:lnTo>
                  <a:pt x="1500" y="0"/>
                </a:lnTo>
                <a:lnTo>
                  <a:pt x="2001" y="500"/>
                </a:lnTo>
                <a:lnTo>
                  <a:pt x="1500" y="1001"/>
                </a:lnTo>
                <a:lnTo>
                  <a:pt x="1500" y="750"/>
                </a:lnTo>
                <a:lnTo>
                  <a:pt x="0" y="750"/>
                </a:lnTo>
                <a:lnTo>
                  <a:pt x="0" y="25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191" name="" descr=""/>
          <p:cNvPicPr/>
          <p:nvPr/>
        </p:nvPicPr>
        <p:blipFill>
          <a:blip r:embed="rId1"/>
          <a:stretch/>
        </p:blipFill>
        <p:spPr>
          <a:xfrm>
            <a:off x="1508400" y="85464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92" name="" descr=""/>
          <p:cNvPicPr/>
          <p:nvPr/>
        </p:nvPicPr>
        <p:blipFill>
          <a:blip r:embed="rId2"/>
          <a:stretch/>
        </p:blipFill>
        <p:spPr>
          <a:xfrm>
            <a:off x="3295800" y="7750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93" name="" descr=""/>
          <p:cNvPicPr/>
          <p:nvPr/>
        </p:nvPicPr>
        <p:blipFill>
          <a:blip r:embed="rId3"/>
          <a:stretch/>
        </p:blipFill>
        <p:spPr>
          <a:xfrm>
            <a:off x="5220000" y="719280"/>
            <a:ext cx="826200" cy="826200"/>
          </a:xfrm>
          <a:prstGeom prst="rect">
            <a:avLst/>
          </a:prstGeom>
          <a:ln w="0">
            <a:noFill/>
          </a:ln>
        </p:spPr>
      </p:pic>
      <p:pic>
        <p:nvPicPr>
          <p:cNvPr id="194" name="" descr=""/>
          <p:cNvPicPr/>
          <p:nvPr/>
        </p:nvPicPr>
        <p:blipFill>
          <a:blip r:embed="rId4"/>
          <a:stretch/>
        </p:blipFill>
        <p:spPr>
          <a:xfrm>
            <a:off x="2340000" y="666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195" name="" descr=""/>
          <p:cNvPicPr/>
          <p:nvPr/>
        </p:nvPicPr>
        <p:blipFill>
          <a:blip r:embed="rId5"/>
          <a:stretch/>
        </p:blipFill>
        <p:spPr>
          <a:xfrm>
            <a:off x="5220000" y="3780000"/>
            <a:ext cx="1438920" cy="1438920"/>
          </a:xfrm>
          <a:prstGeom prst="rect">
            <a:avLst/>
          </a:prstGeom>
          <a:ln w="0">
            <a:noFill/>
          </a:ln>
        </p:spPr>
      </p:pic>
      <p:pic>
        <p:nvPicPr>
          <p:cNvPr id="196" name="" descr=""/>
          <p:cNvPicPr/>
          <p:nvPr/>
        </p:nvPicPr>
        <p:blipFill>
          <a:blip r:embed="rId6"/>
          <a:stretch/>
        </p:blipFill>
        <p:spPr>
          <a:xfrm>
            <a:off x="900720" y="3780000"/>
            <a:ext cx="1438200" cy="1438200"/>
          </a:xfrm>
          <a:prstGeom prst="rect">
            <a:avLst/>
          </a:prstGeom>
          <a:ln w="0">
            <a:noFill/>
          </a:ln>
        </p:spPr>
      </p:pic>
      <p:grpSp>
        <p:nvGrpSpPr>
          <p:cNvPr id="197" name=""/>
          <p:cNvGrpSpPr/>
          <p:nvPr/>
        </p:nvGrpSpPr>
        <p:grpSpPr>
          <a:xfrm>
            <a:off x="900000" y="3780000"/>
            <a:ext cx="5758920" cy="5758920"/>
            <a:chOff x="900000" y="3780000"/>
            <a:chExt cx="5758920" cy="5758920"/>
          </a:xfrm>
        </p:grpSpPr>
        <p:sp>
          <p:nvSpPr>
            <p:cNvPr id="198" name=""/>
            <p:cNvSpPr/>
            <p:nvPr/>
          </p:nvSpPr>
          <p:spPr>
            <a:xfrm>
              <a:off x="90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9" name=""/>
            <p:cNvSpPr/>
            <p:nvPr/>
          </p:nvSpPr>
          <p:spPr>
            <a:xfrm>
              <a:off x="234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0" name=""/>
            <p:cNvSpPr/>
            <p:nvPr/>
          </p:nvSpPr>
          <p:spPr>
            <a:xfrm>
              <a:off x="378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1" name=""/>
            <p:cNvSpPr/>
            <p:nvPr/>
          </p:nvSpPr>
          <p:spPr>
            <a:xfrm>
              <a:off x="5220000" y="378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2" name=""/>
            <p:cNvSpPr/>
            <p:nvPr/>
          </p:nvSpPr>
          <p:spPr>
            <a:xfrm>
              <a:off x="90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3" name=""/>
            <p:cNvSpPr/>
            <p:nvPr/>
          </p:nvSpPr>
          <p:spPr>
            <a:xfrm>
              <a:off x="234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4" name=""/>
            <p:cNvSpPr/>
            <p:nvPr/>
          </p:nvSpPr>
          <p:spPr>
            <a:xfrm>
              <a:off x="378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5" name=""/>
            <p:cNvSpPr/>
            <p:nvPr/>
          </p:nvSpPr>
          <p:spPr>
            <a:xfrm>
              <a:off x="5220000" y="522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6" name=""/>
            <p:cNvSpPr/>
            <p:nvPr/>
          </p:nvSpPr>
          <p:spPr>
            <a:xfrm>
              <a:off x="90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7" name=""/>
            <p:cNvSpPr/>
            <p:nvPr/>
          </p:nvSpPr>
          <p:spPr>
            <a:xfrm>
              <a:off x="234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8" name=""/>
            <p:cNvSpPr/>
            <p:nvPr/>
          </p:nvSpPr>
          <p:spPr>
            <a:xfrm>
              <a:off x="378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09" name=""/>
            <p:cNvSpPr/>
            <p:nvPr/>
          </p:nvSpPr>
          <p:spPr>
            <a:xfrm>
              <a:off x="5220000" y="666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0" name=""/>
            <p:cNvSpPr/>
            <p:nvPr/>
          </p:nvSpPr>
          <p:spPr>
            <a:xfrm>
              <a:off x="90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1" name=""/>
            <p:cNvSpPr/>
            <p:nvPr/>
          </p:nvSpPr>
          <p:spPr>
            <a:xfrm>
              <a:off x="234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2" name=""/>
            <p:cNvSpPr/>
            <p:nvPr/>
          </p:nvSpPr>
          <p:spPr>
            <a:xfrm>
              <a:off x="378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3" name=""/>
            <p:cNvSpPr/>
            <p:nvPr/>
          </p:nvSpPr>
          <p:spPr>
            <a:xfrm>
              <a:off x="5220000" y="810000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</p:grpSp>
      <p:graphicFrame>
        <p:nvGraphicFramePr>
          <p:cNvPr id="214" name=""/>
          <p:cNvGraphicFramePr/>
          <p:nvPr/>
        </p:nvGraphicFramePr>
        <p:xfrm>
          <a:off x="360720" y="2044440"/>
          <a:ext cx="6839280" cy="1184400"/>
        </p:xfrm>
        <a:graphic>
          <a:graphicData uri="http://schemas.openxmlformats.org/drawingml/2006/table">
            <a:tbl>
              <a:tblPr/>
              <a:tblGrid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4000"/>
                <a:gridCol w="683640"/>
              </a:tblGrid>
              <a:tr h="59256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92200"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anchor="t" marL="90000" marR="90000">
                    <a:lnL w="720">
                      <a:solidFill>
                        <a:srgbClr val="000000"/>
                      </a:solidFill>
                    </a:lnL>
                    <a:lnR w="720">
                      <a:solidFill>
                        <a:srgbClr val="000000"/>
                      </a:solidFill>
                    </a:lnR>
                    <a:lnT w="720">
                      <a:solidFill>
                        <a:srgbClr val="000000"/>
                      </a:solidFill>
                    </a:lnT>
                    <a:lnB w="72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15" name="26 CuadroTexto 6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7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  <p:pic>
        <p:nvPicPr>
          <p:cNvPr id="216" name="" descr=""/>
          <p:cNvPicPr/>
          <p:nvPr/>
        </p:nvPicPr>
        <p:blipFill>
          <a:blip r:embed="rId8"/>
          <a:stretch/>
        </p:blipFill>
        <p:spPr>
          <a:xfrm>
            <a:off x="360000" y="2044440"/>
            <a:ext cx="654840" cy="654840"/>
          </a:xfrm>
          <a:prstGeom prst="rect">
            <a:avLst/>
          </a:prstGeom>
          <a:ln w="0">
            <a:noFill/>
          </a:ln>
        </p:spPr>
      </p:pic>
      <p:sp>
        <p:nvSpPr>
          <p:cNvPr id="217" name=""/>
          <p:cNvSpPr/>
          <p:nvPr/>
        </p:nvSpPr>
        <p:spPr>
          <a:xfrm>
            <a:off x="214560" y="1599840"/>
            <a:ext cx="7344000" cy="69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s-ES" sz="1600" spc="-1" strike="noStrike">
                <a:solidFill>
                  <a:srgbClr val="000000"/>
                </a:solidFill>
                <a:latin typeface="Escolar1"/>
                <a:ea typeface="DejaVu Sans"/>
              </a:rPr>
              <a:t>Dibuja las flechas con el camino que vas a seguir. Después, comprueba el resultado. </a:t>
            </a:r>
            <a:endParaRPr b="0" lang="es-E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"/>
          <p:cNvSpPr/>
          <p:nvPr/>
        </p:nvSpPr>
        <p:spPr>
          <a:xfrm>
            <a:off x="-7559640" y="-5345640"/>
            <a:ext cx="718920" cy="1438920"/>
          </a:xfrm>
          <a:custGeom>
            <a:avLst/>
            <a:gdLst/>
            <a:ahLst/>
            <a:rect l="l" t="t" r="r" b="b"/>
            <a:pathLst>
              <a:path w="2002" h="4001">
                <a:moveTo>
                  <a:pt x="500" y="4000"/>
                </a:moveTo>
                <a:lnTo>
                  <a:pt x="500" y="1000"/>
                </a:lnTo>
                <a:lnTo>
                  <a:pt x="0" y="1000"/>
                </a:lnTo>
                <a:lnTo>
                  <a:pt x="1000" y="0"/>
                </a:lnTo>
                <a:lnTo>
                  <a:pt x="2001" y="1000"/>
                </a:lnTo>
                <a:lnTo>
                  <a:pt x="1500" y="1000"/>
                </a:lnTo>
                <a:lnTo>
                  <a:pt x="1500" y="4000"/>
                </a:lnTo>
                <a:lnTo>
                  <a:pt x="500" y="400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grpSp>
        <p:nvGrpSpPr>
          <p:cNvPr id="219" name=""/>
          <p:cNvGrpSpPr/>
          <p:nvPr/>
        </p:nvGrpSpPr>
        <p:grpSpPr>
          <a:xfrm>
            <a:off x="900000" y="2519640"/>
            <a:ext cx="5758920" cy="7199640"/>
            <a:chOff x="900000" y="2519640"/>
            <a:chExt cx="5758920" cy="7199640"/>
          </a:xfrm>
        </p:grpSpPr>
        <p:sp>
          <p:nvSpPr>
            <p:cNvPr id="220" name=""/>
            <p:cNvSpPr/>
            <p:nvPr/>
          </p:nvSpPr>
          <p:spPr>
            <a:xfrm>
              <a:off x="900000" y="251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1" name=""/>
            <p:cNvSpPr/>
            <p:nvPr/>
          </p:nvSpPr>
          <p:spPr>
            <a:xfrm>
              <a:off x="2340000" y="251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2" name=""/>
            <p:cNvSpPr/>
            <p:nvPr/>
          </p:nvSpPr>
          <p:spPr>
            <a:xfrm>
              <a:off x="3780000" y="251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3" name=""/>
            <p:cNvSpPr/>
            <p:nvPr/>
          </p:nvSpPr>
          <p:spPr>
            <a:xfrm>
              <a:off x="5220000" y="251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4" name=""/>
            <p:cNvSpPr/>
            <p:nvPr/>
          </p:nvSpPr>
          <p:spPr>
            <a:xfrm>
              <a:off x="900000" y="395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5" name=""/>
            <p:cNvSpPr/>
            <p:nvPr/>
          </p:nvSpPr>
          <p:spPr>
            <a:xfrm>
              <a:off x="2340000" y="395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6" name=""/>
            <p:cNvSpPr/>
            <p:nvPr/>
          </p:nvSpPr>
          <p:spPr>
            <a:xfrm>
              <a:off x="3780000" y="395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7" name=""/>
            <p:cNvSpPr/>
            <p:nvPr/>
          </p:nvSpPr>
          <p:spPr>
            <a:xfrm>
              <a:off x="5220000" y="395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8" name=""/>
            <p:cNvSpPr/>
            <p:nvPr/>
          </p:nvSpPr>
          <p:spPr>
            <a:xfrm>
              <a:off x="900000" y="539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29" name=""/>
            <p:cNvSpPr/>
            <p:nvPr/>
          </p:nvSpPr>
          <p:spPr>
            <a:xfrm>
              <a:off x="2340000" y="539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0" name=""/>
            <p:cNvSpPr/>
            <p:nvPr/>
          </p:nvSpPr>
          <p:spPr>
            <a:xfrm>
              <a:off x="3780000" y="539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1" name=""/>
            <p:cNvSpPr/>
            <p:nvPr/>
          </p:nvSpPr>
          <p:spPr>
            <a:xfrm>
              <a:off x="5220000" y="539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2" name=""/>
            <p:cNvSpPr/>
            <p:nvPr/>
          </p:nvSpPr>
          <p:spPr>
            <a:xfrm>
              <a:off x="900000" y="683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3" name=""/>
            <p:cNvSpPr/>
            <p:nvPr/>
          </p:nvSpPr>
          <p:spPr>
            <a:xfrm>
              <a:off x="2340000" y="683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4" name=""/>
            <p:cNvSpPr/>
            <p:nvPr/>
          </p:nvSpPr>
          <p:spPr>
            <a:xfrm>
              <a:off x="3780000" y="683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5" name=""/>
            <p:cNvSpPr/>
            <p:nvPr/>
          </p:nvSpPr>
          <p:spPr>
            <a:xfrm>
              <a:off x="5220000" y="683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6" name=""/>
            <p:cNvSpPr/>
            <p:nvPr/>
          </p:nvSpPr>
          <p:spPr>
            <a:xfrm>
              <a:off x="900000" y="827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7" name=""/>
            <p:cNvSpPr/>
            <p:nvPr/>
          </p:nvSpPr>
          <p:spPr>
            <a:xfrm>
              <a:off x="2340000" y="827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8" name=""/>
            <p:cNvSpPr/>
            <p:nvPr/>
          </p:nvSpPr>
          <p:spPr>
            <a:xfrm>
              <a:off x="3780000" y="827964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39" name=""/>
            <p:cNvSpPr/>
            <p:nvPr/>
          </p:nvSpPr>
          <p:spPr>
            <a:xfrm>
              <a:off x="5220000" y="8280360"/>
              <a:ext cx="1438920" cy="1438920"/>
            </a:xfrm>
            <a:prstGeom prst="rect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0" name=""/>
            <p:cNvSpPr/>
            <p:nvPr/>
          </p:nvSpPr>
          <p:spPr>
            <a:xfrm>
              <a:off x="1260000" y="269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1" name=""/>
            <p:cNvSpPr/>
            <p:nvPr/>
          </p:nvSpPr>
          <p:spPr>
            <a:xfrm>
              <a:off x="2700360" y="269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2" name=""/>
            <p:cNvSpPr/>
            <p:nvPr/>
          </p:nvSpPr>
          <p:spPr>
            <a:xfrm>
              <a:off x="4140000" y="269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3" name=""/>
            <p:cNvSpPr/>
            <p:nvPr/>
          </p:nvSpPr>
          <p:spPr>
            <a:xfrm>
              <a:off x="5580360" y="269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4" name=""/>
            <p:cNvSpPr/>
            <p:nvPr/>
          </p:nvSpPr>
          <p:spPr>
            <a:xfrm>
              <a:off x="1260000" y="413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5" name=""/>
            <p:cNvSpPr/>
            <p:nvPr/>
          </p:nvSpPr>
          <p:spPr>
            <a:xfrm>
              <a:off x="2700360" y="413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6" name=""/>
            <p:cNvSpPr/>
            <p:nvPr/>
          </p:nvSpPr>
          <p:spPr>
            <a:xfrm>
              <a:off x="4140000" y="413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7" name=""/>
            <p:cNvSpPr/>
            <p:nvPr/>
          </p:nvSpPr>
          <p:spPr>
            <a:xfrm>
              <a:off x="5580360" y="413964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8" name=""/>
            <p:cNvSpPr/>
            <p:nvPr/>
          </p:nvSpPr>
          <p:spPr>
            <a:xfrm flipV="1">
              <a:off x="1260000" y="557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9" name=""/>
            <p:cNvSpPr/>
            <p:nvPr/>
          </p:nvSpPr>
          <p:spPr>
            <a:xfrm flipV="1">
              <a:off x="5580360" y="557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0" name=""/>
            <p:cNvSpPr/>
            <p:nvPr/>
          </p:nvSpPr>
          <p:spPr>
            <a:xfrm flipV="1">
              <a:off x="2700360" y="557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1" name=""/>
            <p:cNvSpPr/>
            <p:nvPr/>
          </p:nvSpPr>
          <p:spPr>
            <a:xfrm flipV="1">
              <a:off x="4140000" y="557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2" name=""/>
            <p:cNvSpPr/>
            <p:nvPr/>
          </p:nvSpPr>
          <p:spPr>
            <a:xfrm flipV="1">
              <a:off x="1260000" y="701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3" name=""/>
            <p:cNvSpPr/>
            <p:nvPr/>
          </p:nvSpPr>
          <p:spPr>
            <a:xfrm flipV="1">
              <a:off x="5580360" y="701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4" name=""/>
            <p:cNvSpPr/>
            <p:nvPr/>
          </p:nvSpPr>
          <p:spPr>
            <a:xfrm flipV="1">
              <a:off x="2700360" y="701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5" name=""/>
            <p:cNvSpPr/>
            <p:nvPr/>
          </p:nvSpPr>
          <p:spPr>
            <a:xfrm flipV="1">
              <a:off x="4140000" y="7018920"/>
              <a:ext cx="718920" cy="1079280"/>
            </a:xfrm>
            <a:custGeom>
              <a:avLst/>
              <a:gdLst/>
              <a:ahLst/>
              <a:rect l="l" t="t" r="r" b="b"/>
              <a:pathLst>
                <a:path w="2002" h="4001">
                  <a:moveTo>
                    <a:pt x="500" y="4000"/>
                  </a:moveTo>
                  <a:lnTo>
                    <a:pt x="500" y="1000"/>
                  </a:lnTo>
                  <a:lnTo>
                    <a:pt x="0" y="1000"/>
                  </a:lnTo>
                  <a:lnTo>
                    <a:pt x="1000" y="0"/>
                  </a:lnTo>
                  <a:lnTo>
                    <a:pt x="2001" y="1000"/>
                  </a:lnTo>
                  <a:lnTo>
                    <a:pt x="1500" y="1000"/>
                  </a:lnTo>
                  <a:lnTo>
                    <a:pt x="1500" y="4000"/>
                  </a:lnTo>
                  <a:lnTo>
                    <a:pt x="500" y="400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6" name=""/>
            <p:cNvSpPr/>
            <p:nvPr/>
          </p:nvSpPr>
          <p:spPr>
            <a:xfrm flipV="1">
              <a:off x="1080000" y="8458920"/>
              <a:ext cx="1079280" cy="1079280"/>
            </a:xfrm>
            <a:custGeom>
              <a:avLst/>
              <a:gdLst/>
              <a:ahLst/>
              <a:rect l="l" t="t" r="r" b="b"/>
              <a:pathLst>
                <a:path w="841" h="854">
                  <a:moveTo>
                    <a:pt x="517" y="247"/>
                  </a:moveTo>
                  <a:lnTo>
                    <a:pt x="517" y="415"/>
                  </a:lnTo>
                  <a:lnTo>
                    <a:pt x="264" y="415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680"/>
                  </a:lnTo>
                  <a:lnTo>
                    <a:pt x="517" y="680"/>
                  </a:lnTo>
                  <a:lnTo>
                    <a:pt x="517" y="854"/>
                  </a:lnTo>
                  <a:lnTo>
                    <a:pt x="841" y="547"/>
                  </a:lnTo>
                  <a:lnTo>
                    <a:pt x="517" y="247"/>
                  </a:lnTo>
                  <a:close/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7" name=""/>
            <p:cNvSpPr/>
            <p:nvPr/>
          </p:nvSpPr>
          <p:spPr>
            <a:xfrm flipV="1">
              <a:off x="2520000" y="8458920"/>
              <a:ext cx="1079280" cy="1079280"/>
            </a:xfrm>
            <a:custGeom>
              <a:avLst/>
              <a:gdLst/>
              <a:ahLst/>
              <a:rect l="l" t="t" r="r" b="b"/>
              <a:pathLst>
                <a:path w="841" h="854">
                  <a:moveTo>
                    <a:pt x="517" y="247"/>
                  </a:moveTo>
                  <a:lnTo>
                    <a:pt x="517" y="415"/>
                  </a:lnTo>
                  <a:lnTo>
                    <a:pt x="264" y="415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680"/>
                  </a:lnTo>
                  <a:lnTo>
                    <a:pt x="517" y="680"/>
                  </a:lnTo>
                  <a:lnTo>
                    <a:pt x="517" y="854"/>
                  </a:lnTo>
                  <a:lnTo>
                    <a:pt x="841" y="547"/>
                  </a:lnTo>
                  <a:lnTo>
                    <a:pt x="517" y="247"/>
                  </a:lnTo>
                  <a:close/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8" name=""/>
            <p:cNvSpPr/>
            <p:nvPr/>
          </p:nvSpPr>
          <p:spPr>
            <a:xfrm flipV="1">
              <a:off x="3960000" y="8458920"/>
              <a:ext cx="1079280" cy="1079280"/>
            </a:xfrm>
            <a:custGeom>
              <a:avLst/>
              <a:gdLst/>
              <a:ahLst/>
              <a:rect l="l" t="t" r="r" b="b"/>
              <a:pathLst>
                <a:path w="841" h="854">
                  <a:moveTo>
                    <a:pt x="517" y="247"/>
                  </a:moveTo>
                  <a:lnTo>
                    <a:pt x="517" y="415"/>
                  </a:lnTo>
                  <a:lnTo>
                    <a:pt x="264" y="415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680"/>
                  </a:lnTo>
                  <a:lnTo>
                    <a:pt x="517" y="680"/>
                  </a:lnTo>
                  <a:lnTo>
                    <a:pt x="517" y="854"/>
                  </a:lnTo>
                  <a:lnTo>
                    <a:pt x="841" y="547"/>
                  </a:lnTo>
                  <a:lnTo>
                    <a:pt x="517" y="247"/>
                  </a:lnTo>
                  <a:close/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9" name=""/>
            <p:cNvSpPr/>
            <p:nvPr/>
          </p:nvSpPr>
          <p:spPr>
            <a:xfrm flipV="1">
              <a:off x="5400000" y="8458920"/>
              <a:ext cx="1079280" cy="1079280"/>
            </a:xfrm>
            <a:custGeom>
              <a:avLst/>
              <a:gdLst/>
              <a:ahLst/>
              <a:rect l="l" t="t" r="r" b="b"/>
              <a:pathLst>
                <a:path w="841" h="854">
                  <a:moveTo>
                    <a:pt x="517" y="247"/>
                  </a:moveTo>
                  <a:lnTo>
                    <a:pt x="517" y="415"/>
                  </a:lnTo>
                  <a:lnTo>
                    <a:pt x="264" y="415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680"/>
                  </a:lnTo>
                  <a:lnTo>
                    <a:pt x="517" y="680"/>
                  </a:lnTo>
                  <a:lnTo>
                    <a:pt x="517" y="854"/>
                  </a:lnTo>
                  <a:lnTo>
                    <a:pt x="841" y="547"/>
                  </a:lnTo>
                  <a:lnTo>
                    <a:pt x="517" y="247"/>
                  </a:lnTo>
                  <a:close/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60" name="26 CuadroTexto 7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1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  <p:sp>
        <p:nvSpPr>
          <p:cNvPr id="261" name=""/>
          <p:cNvSpPr/>
          <p:nvPr/>
        </p:nvSpPr>
        <p:spPr>
          <a:xfrm>
            <a:off x="720000" y="180000"/>
            <a:ext cx="5939280" cy="857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Arial"/>
                <a:ea typeface="DejaVu Sans"/>
              </a:rPr>
              <a:t>FLECHAS PARA RECORTAR </a:t>
            </a:r>
            <a:endParaRPr b="0" lang="es-ES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es-ES" sz="1800" spc="-1" strike="noStrike">
                <a:solidFill>
                  <a:srgbClr val="000000"/>
                </a:solidFill>
                <a:latin typeface="Arial"/>
                <a:ea typeface="DejaVu Sans"/>
              </a:rPr>
              <a:t>Y USAR EN LOS TABLEROS DE CADA SECUENCIA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s-ES" sz="1800" spc="-1" strike="noStrike">
              <a:latin typeface="Arial"/>
            </a:endParaRPr>
          </a:p>
        </p:txBody>
      </p:sp>
      <p:sp>
        <p:nvSpPr>
          <p:cNvPr id="262" name=""/>
          <p:cNvSpPr/>
          <p:nvPr/>
        </p:nvSpPr>
        <p:spPr>
          <a:xfrm>
            <a:off x="540000" y="900000"/>
            <a:ext cx="6299280" cy="1439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Arial"/>
                <a:ea typeface="DejaVu Sans"/>
              </a:rPr>
              <a:t>Tras pensar y escribir qué flechas son necesarias para realizar cada secuencia, los alumnos pueden comprobar, de forma manipulativa, si sus respuestas son correctas.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Arial"/>
                <a:ea typeface="DejaVu Sans"/>
              </a:rPr>
              <a:t>Esta actividad también se puede hacer con un robot tipo</a:t>
            </a:r>
            <a:endParaRPr b="0" lang="es-E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s-ES" sz="1800" spc="-1" strike="noStrike">
                <a:solidFill>
                  <a:srgbClr val="000000"/>
                </a:solidFill>
                <a:latin typeface="Arial"/>
                <a:ea typeface="DejaVu Sans"/>
              </a:rPr>
              <a:t>Bee Bot o Blue Bot. </a:t>
            </a:r>
            <a:endParaRPr b="0" lang="es-ES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"/>
          <p:cNvSpPr/>
          <p:nvPr/>
        </p:nvSpPr>
        <p:spPr>
          <a:xfrm>
            <a:off x="720000" y="198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4" name=""/>
          <p:cNvSpPr/>
          <p:nvPr/>
        </p:nvSpPr>
        <p:spPr>
          <a:xfrm>
            <a:off x="2160000" y="198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5" name=""/>
          <p:cNvSpPr/>
          <p:nvPr/>
        </p:nvSpPr>
        <p:spPr>
          <a:xfrm>
            <a:off x="3600000" y="198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6" name=""/>
          <p:cNvSpPr/>
          <p:nvPr/>
        </p:nvSpPr>
        <p:spPr>
          <a:xfrm>
            <a:off x="5040000" y="198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7" name=""/>
          <p:cNvSpPr/>
          <p:nvPr/>
        </p:nvSpPr>
        <p:spPr>
          <a:xfrm>
            <a:off x="720000" y="342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8" name=""/>
          <p:cNvSpPr/>
          <p:nvPr/>
        </p:nvSpPr>
        <p:spPr>
          <a:xfrm>
            <a:off x="2160000" y="342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9" name=""/>
          <p:cNvSpPr/>
          <p:nvPr/>
        </p:nvSpPr>
        <p:spPr>
          <a:xfrm>
            <a:off x="3600000" y="342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0" name=""/>
          <p:cNvSpPr/>
          <p:nvPr/>
        </p:nvSpPr>
        <p:spPr>
          <a:xfrm>
            <a:off x="5040000" y="342036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1" name=""/>
          <p:cNvSpPr/>
          <p:nvPr/>
        </p:nvSpPr>
        <p:spPr>
          <a:xfrm>
            <a:off x="-7559640" y="-5345640"/>
            <a:ext cx="718920" cy="1438920"/>
          </a:xfrm>
          <a:custGeom>
            <a:avLst/>
            <a:gdLst/>
            <a:ahLst/>
            <a:rect l="l" t="t" r="r" b="b"/>
            <a:pathLst>
              <a:path w="2002" h="4001">
                <a:moveTo>
                  <a:pt x="500" y="4000"/>
                </a:moveTo>
                <a:lnTo>
                  <a:pt x="500" y="1000"/>
                </a:lnTo>
                <a:lnTo>
                  <a:pt x="0" y="1000"/>
                </a:lnTo>
                <a:lnTo>
                  <a:pt x="1000" y="0"/>
                </a:lnTo>
                <a:lnTo>
                  <a:pt x="2001" y="1000"/>
                </a:lnTo>
                <a:lnTo>
                  <a:pt x="1500" y="1000"/>
                </a:lnTo>
                <a:lnTo>
                  <a:pt x="1500" y="4000"/>
                </a:lnTo>
                <a:lnTo>
                  <a:pt x="500" y="4000"/>
                </a:lnTo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2" name=""/>
          <p:cNvSpPr/>
          <p:nvPr/>
        </p:nvSpPr>
        <p:spPr>
          <a:xfrm flipH="1" flipV="1">
            <a:off x="898200" y="215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"/>
          <p:cNvSpPr/>
          <p:nvPr/>
        </p:nvSpPr>
        <p:spPr>
          <a:xfrm flipH="1" flipV="1">
            <a:off x="2338200" y="215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4" name=""/>
          <p:cNvSpPr/>
          <p:nvPr/>
        </p:nvSpPr>
        <p:spPr>
          <a:xfrm flipH="1" flipV="1">
            <a:off x="3779280" y="215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5" name=""/>
          <p:cNvSpPr/>
          <p:nvPr/>
        </p:nvSpPr>
        <p:spPr>
          <a:xfrm flipH="1" flipV="1">
            <a:off x="5219280" y="215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6" name=""/>
          <p:cNvSpPr/>
          <p:nvPr/>
        </p:nvSpPr>
        <p:spPr>
          <a:xfrm flipH="1" flipV="1">
            <a:off x="5219280" y="359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7" name=""/>
          <p:cNvSpPr/>
          <p:nvPr/>
        </p:nvSpPr>
        <p:spPr>
          <a:xfrm flipH="1" flipV="1">
            <a:off x="2338200" y="359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8" name=""/>
          <p:cNvSpPr/>
          <p:nvPr/>
        </p:nvSpPr>
        <p:spPr>
          <a:xfrm flipH="1" flipV="1">
            <a:off x="898200" y="359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9" name=""/>
          <p:cNvSpPr/>
          <p:nvPr/>
        </p:nvSpPr>
        <p:spPr>
          <a:xfrm flipH="1" flipV="1">
            <a:off x="3779280" y="359964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80" name="26 CuadroTexto 8"/>
          <p:cNvSpPr/>
          <p:nvPr/>
        </p:nvSpPr>
        <p:spPr>
          <a:xfrm>
            <a:off x="0" y="10026360"/>
            <a:ext cx="7548840" cy="430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b="0" lang="es-ES" sz="1200" spc="-1" strike="noStrike" u="sng">
                <a:solidFill>
                  <a:srgbClr val="0000ff"/>
                </a:solidFill>
                <a:uFillTx/>
                <a:latin typeface="Arial"/>
                <a:ea typeface="Microsoft YaHei"/>
                <a:hlinkClick r:id="rId1"/>
              </a:rPr>
              <a:t>http://arasaac.org</a:t>
            </a: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). </a:t>
            </a:r>
            <a:endParaRPr b="0" lang="es-ES" sz="1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es-ES" sz="1200" spc="-1" strike="noStrike">
                <a:solidFill>
                  <a:srgbClr val="000000"/>
                </a:solidFill>
                <a:latin typeface="Arial"/>
                <a:ea typeface="Microsoft YaHei"/>
              </a:rPr>
              <a:t>Licencia: CC (BY-NC-SA). Autora: Alicia López Romero</a:t>
            </a:r>
            <a:endParaRPr b="0" lang="es-ES" sz="1200" spc="-1" strike="noStrike">
              <a:latin typeface="Arial"/>
            </a:endParaRPr>
          </a:p>
        </p:txBody>
      </p:sp>
      <p:sp>
        <p:nvSpPr>
          <p:cNvPr id="281" name=""/>
          <p:cNvSpPr/>
          <p:nvPr/>
        </p:nvSpPr>
        <p:spPr>
          <a:xfrm>
            <a:off x="720000" y="54072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2" name=""/>
          <p:cNvSpPr/>
          <p:nvPr/>
        </p:nvSpPr>
        <p:spPr>
          <a:xfrm>
            <a:off x="2160000" y="54072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3" name=""/>
          <p:cNvSpPr/>
          <p:nvPr/>
        </p:nvSpPr>
        <p:spPr>
          <a:xfrm>
            <a:off x="3600000" y="54072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4" name=""/>
          <p:cNvSpPr/>
          <p:nvPr/>
        </p:nvSpPr>
        <p:spPr>
          <a:xfrm>
            <a:off x="5040000" y="540720"/>
            <a:ext cx="1438920" cy="1438920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85" name=""/>
          <p:cNvSpPr/>
          <p:nvPr/>
        </p:nvSpPr>
        <p:spPr>
          <a:xfrm flipV="1">
            <a:off x="900000" y="71856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86" name=""/>
          <p:cNvSpPr/>
          <p:nvPr/>
        </p:nvSpPr>
        <p:spPr>
          <a:xfrm flipV="1">
            <a:off x="3780000" y="71856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87" name=""/>
          <p:cNvSpPr/>
          <p:nvPr/>
        </p:nvSpPr>
        <p:spPr>
          <a:xfrm flipV="1">
            <a:off x="5220000" y="71856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"/>
          <p:cNvSpPr/>
          <p:nvPr/>
        </p:nvSpPr>
        <p:spPr>
          <a:xfrm flipV="1">
            <a:off x="2340000" y="718560"/>
            <a:ext cx="1079280" cy="1079280"/>
          </a:xfrm>
          <a:custGeom>
            <a:avLst/>
            <a:gdLst/>
            <a:ahLst/>
            <a:rect l="l" t="t" r="r" b="b"/>
            <a:pathLst>
              <a:path w="841" h="854">
                <a:moveTo>
                  <a:pt x="517" y="247"/>
                </a:moveTo>
                <a:lnTo>
                  <a:pt x="517" y="415"/>
                </a:lnTo>
                <a:lnTo>
                  <a:pt x="264" y="415"/>
                </a:lnTo>
                <a:lnTo>
                  <a:pt x="264" y="0"/>
                </a:lnTo>
                <a:lnTo>
                  <a:pt x="0" y="0"/>
                </a:lnTo>
                <a:lnTo>
                  <a:pt x="0" y="680"/>
                </a:lnTo>
                <a:lnTo>
                  <a:pt x="517" y="680"/>
                </a:lnTo>
                <a:lnTo>
                  <a:pt x="517" y="854"/>
                </a:lnTo>
                <a:lnTo>
                  <a:pt x="841" y="547"/>
                </a:lnTo>
                <a:lnTo>
                  <a:pt x="517" y="24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Application>LibreOffice/7.2.4.1$Windows_X86_64 LibreOffice_project/27d75539669ac387bb498e35313b970b7fe9c4f9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2023-04-13T19:26:40Z</dcterms:created>
  <dc:creator/>
  <dc:description/>
  <dc:language>es-ES</dc:language>
  <cp:lastModifiedBy/>
  <dcterms:modified xsi:type="dcterms:W3CDTF">2024-10-14T23:44:24Z</dcterms:modified>
  <cp:revision>7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