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72" r:id="rId2"/>
    <p:sldId id="349" r:id="rId3"/>
    <p:sldId id="351" r:id="rId4"/>
    <p:sldId id="331" r:id="rId5"/>
    <p:sldId id="370" r:id="rId6"/>
    <p:sldId id="371" r:id="rId7"/>
    <p:sldId id="350" r:id="rId8"/>
    <p:sldId id="356" r:id="rId9"/>
    <p:sldId id="358" r:id="rId10"/>
    <p:sldId id="357" r:id="rId11"/>
    <p:sldId id="359" r:id="rId12"/>
    <p:sldId id="374" r:id="rId13"/>
    <p:sldId id="369" r:id="rId14"/>
    <p:sldId id="362" r:id="rId15"/>
    <p:sldId id="365" r:id="rId16"/>
    <p:sldId id="363" r:id="rId17"/>
    <p:sldId id="360" r:id="rId18"/>
    <p:sldId id="367" r:id="rId19"/>
    <p:sldId id="361" r:id="rId20"/>
    <p:sldId id="366" r:id="rId21"/>
  </p:sldIdLst>
  <p:sldSz cx="6858000" cy="9144000" type="screen4x3"/>
  <p:notesSz cx="6888163" cy="100203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25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83E0"/>
    <a:srgbClr val="E549D2"/>
    <a:srgbClr val="ADF3FD"/>
    <a:srgbClr val="14DDF8"/>
    <a:srgbClr val="36D6C3"/>
    <a:srgbClr val="20D9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4" autoAdjust="0"/>
    <p:restoredTop sz="95887" autoAdjust="0"/>
  </p:normalViewPr>
  <p:slideViewPr>
    <p:cSldViewPr>
      <p:cViewPr varScale="1">
        <p:scale>
          <a:sx n="53" d="100"/>
          <a:sy n="53" d="100"/>
        </p:scale>
        <p:origin x="2406" y="102"/>
      </p:cViewPr>
      <p:guideLst>
        <p:guide orient="horz" pos="2925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9376F-0CDE-461D-A6D3-838F475BCA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035175" y="750888"/>
            <a:ext cx="28178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8A926-A06C-4F3D-96AA-9A970DCDD5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674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4427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2043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5249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1653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7872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8445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0691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5475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0747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8682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083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3019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0499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24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4898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6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1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16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48680" y="467544"/>
            <a:ext cx="5857669" cy="8352928"/>
          </a:xfrm>
          <a:prstGeom prst="rect">
            <a:avLst/>
          </a:prstGeom>
          <a:solidFill>
            <a:schemeClr val="bg1"/>
          </a:solidFill>
          <a:ln w="1270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3" name="AutoShape 2" descr="Casa Banco De Imagens Para Seus Projetos Criativos - 123R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1832270" y="849149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314" y="8527206"/>
            <a:ext cx="144016" cy="144016"/>
          </a:xfrm>
          <a:prstGeom prst="rect">
            <a:avLst/>
          </a:prstGeom>
        </p:spPr>
      </p:pic>
      <p:sp>
        <p:nvSpPr>
          <p:cNvPr id="12" name="CaixaDeTexto 11"/>
          <p:cNvSpPr txBox="1"/>
          <p:nvPr/>
        </p:nvSpPr>
        <p:spPr>
          <a:xfrm>
            <a:off x="1901934" y="1002827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</a:rPr>
              <a:t>ESCALA DE DOR</a:t>
            </a:r>
            <a:endParaRPr lang="pt-BR" sz="3200" b="1" dirty="0">
              <a:solidFill>
                <a:schemeClr val="bg1"/>
              </a:solidFill>
            </a:endParaRP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821" y="7457748"/>
            <a:ext cx="1002684" cy="1002684"/>
          </a:xfrm>
          <a:prstGeom prst="rect">
            <a:avLst/>
          </a:prstGeom>
        </p:spPr>
      </p:pic>
      <p:sp>
        <p:nvSpPr>
          <p:cNvPr id="16" name="Elipse 15"/>
          <p:cNvSpPr/>
          <p:nvPr/>
        </p:nvSpPr>
        <p:spPr>
          <a:xfrm>
            <a:off x="1876071" y="2091982"/>
            <a:ext cx="2301788" cy="190500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6476" y="3514342"/>
            <a:ext cx="4275964" cy="4275964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799215" y="2122885"/>
            <a:ext cx="535659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000" b="1" dirty="0">
                <a:ln/>
                <a:solidFill>
                  <a:srgbClr val="002060"/>
                </a:solidFill>
              </a:rPr>
              <a:t>Tomar un medicamento </a:t>
            </a:r>
          </a:p>
          <a:p>
            <a:pPr algn="ctr"/>
            <a:r>
              <a:rPr lang="es-ES" sz="4000" b="1" dirty="0" smtClean="0">
                <a:ln/>
                <a:solidFill>
                  <a:srgbClr val="002060"/>
                </a:solidFill>
              </a:rPr>
              <a:t>con </a:t>
            </a:r>
            <a:r>
              <a:rPr lang="es-ES" sz="4000" b="1" dirty="0">
                <a:ln/>
                <a:solidFill>
                  <a:srgbClr val="002060"/>
                </a:solidFill>
              </a:rPr>
              <a:t>tranquilidad</a:t>
            </a:r>
          </a:p>
          <a:p>
            <a:pPr algn="ctr"/>
            <a:endParaRPr lang="es-ES" sz="4000" b="1" dirty="0">
              <a:ln/>
              <a:solidFill>
                <a:srgbClr val="002060"/>
              </a:solidFill>
            </a:endParaRPr>
          </a:p>
        </p:txBody>
      </p:sp>
      <p:pic>
        <p:nvPicPr>
          <p:cNvPr id="11" name="Picture 2" descr="https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417" y="8258394"/>
            <a:ext cx="850192" cy="20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598481" y="4445720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714417" y="680068"/>
            <a:ext cx="59584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Antes de tomar el medicamento, puedo </a:t>
            </a:r>
            <a:r>
              <a:rPr lang="es-ES" b="1" dirty="0"/>
              <a:t>sentarme en un lugar cómodo</a:t>
            </a:r>
            <a:r>
              <a:rPr lang="es-ES" dirty="0"/>
              <a:t>, como el sofá o la cama.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  <a:p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4269645" y="3136640"/>
            <a:ext cx="873150" cy="1124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4598628" y="3508103"/>
            <a:ext cx="87510" cy="740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318375" y="2688812"/>
            <a:ext cx="1245914" cy="1261663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3916832" y="3594461"/>
            <a:ext cx="401543" cy="242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/>
          <p:cNvSpPr/>
          <p:nvPr/>
        </p:nvSpPr>
        <p:spPr>
          <a:xfrm flipH="1" flipV="1">
            <a:off x="4574501" y="3258891"/>
            <a:ext cx="290676" cy="12660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/>
          <p:cNvSpPr txBox="1"/>
          <p:nvPr/>
        </p:nvSpPr>
        <p:spPr>
          <a:xfrm>
            <a:off x="4433636" y="3210934"/>
            <a:ext cx="68308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" b="1" dirty="0" smtClean="0">
                <a:solidFill>
                  <a:schemeClr val="bg1"/>
                </a:solidFill>
              </a:rPr>
              <a:t>ANSIEDADE</a:t>
            </a:r>
            <a:endParaRPr lang="pt-BR" sz="600" b="1" dirty="0">
              <a:solidFill>
                <a:schemeClr val="bg1"/>
              </a:solidFill>
            </a:endParaRPr>
          </a:p>
        </p:txBody>
      </p:sp>
      <p:sp>
        <p:nvSpPr>
          <p:cNvPr id="13" name="Elipse 12"/>
          <p:cNvSpPr/>
          <p:nvPr/>
        </p:nvSpPr>
        <p:spPr>
          <a:xfrm rot="838692">
            <a:off x="3230961" y="3796321"/>
            <a:ext cx="276566" cy="14232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4224658" y="3282019"/>
            <a:ext cx="215185" cy="601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4952515" y="2922337"/>
            <a:ext cx="563982" cy="1015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Elipse 15"/>
          <p:cNvSpPr/>
          <p:nvPr/>
        </p:nvSpPr>
        <p:spPr>
          <a:xfrm>
            <a:off x="3321216" y="2547871"/>
            <a:ext cx="2086947" cy="1510791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567" y="3652776"/>
            <a:ext cx="4403039" cy="4403039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6992" y="2771800"/>
            <a:ext cx="1095685" cy="1095685"/>
          </a:xfrm>
          <a:prstGeom prst="rect">
            <a:avLst/>
          </a:prstGeom>
        </p:spPr>
      </p:pic>
      <p:sp>
        <p:nvSpPr>
          <p:cNvPr id="21" name="Retângulo 20"/>
          <p:cNvSpPr/>
          <p:nvPr/>
        </p:nvSpPr>
        <p:spPr>
          <a:xfrm>
            <a:off x="2745234" y="4716797"/>
            <a:ext cx="332507" cy="130360"/>
          </a:xfrm>
          <a:prstGeom prst="rect">
            <a:avLst/>
          </a:prstGeom>
          <a:solidFill>
            <a:srgbClr val="FF00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2" name="Conector reto 21"/>
          <p:cNvCxnSpPr/>
          <p:nvPr/>
        </p:nvCxnSpPr>
        <p:spPr>
          <a:xfrm>
            <a:off x="2726457" y="4716797"/>
            <a:ext cx="37005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25" name="CaixaDeTexto 24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9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1555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601647" y="5444369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529975" y="693956"/>
            <a:ext cx="59584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b="1" dirty="0"/>
              <a:t>Saber lo que sucederá puede ayudar. </a:t>
            </a:r>
          </a:p>
          <a:p>
            <a:pPr>
              <a:lnSpc>
                <a:spcPct val="150000"/>
              </a:lnSpc>
            </a:pPr>
            <a:endParaRPr lang="es-ES" b="1" dirty="0"/>
          </a:p>
          <a:p>
            <a:pPr>
              <a:lnSpc>
                <a:spcPct val="150000"/>
              </a:lnSpc>
            </a:pPr>
            <a:r>
              <a:rPr lang="es-ES" b="1" dirty="0"/>
              <a:t>Para tomar una pastilla debo:</a:t>
            </a:r>
          </a:p>
          <a:p>
            <a:pPr>
              <a:lnSpc>
                <a:spcPct val="150000"/>
              </a:lnSpc>
            </a:pPr>
            <a:endParaRPr lang="es-ES" b="1" dirty="0"/>
          </a:p>
          <a:p>
            <a:pPr>
              <a:lnSpc>
                <a:spcPct val="150000"/>
              </a:lnSpc>
            </a:pPr>
            <a:r>
              <a:rPr lang="es-ES" dirty="0" smtClean="0"/>
              <a:t>1</a:t>
            </a:r>
            <a:r>
              <a:rPr lang="es-ES" b="1" dirty="0" smtClean="0"/>
              <a:t>- </a:t>
            </a:r>
            <a:r>
              <a:rPr lang="es-ES" dirty="0" smtClean="0"/>
              <a:t>Toma </a:t>
            </a:r>
            <a:r>
              <a:rPr lang="es-ES" dirty="0"/>
              <a:t>un vaso de agua. </a:t>
            </a:r>
          </a:p>
          <a:p>
            <a:pPr>
              <a:lnSpc>
                <a:spcPct val="150000"/>
              </a:lnSpc>
            </a:pPr>
            <a:r>
              <a:rPr lang="es-ES" dirty="0" smtClean="0"/>
              <a:t>2- Coloque </a:t>
            </a:r>
            <a:r>
              <a:rPr lang="es-ES" dirty="0"/>
              <a:t>la tableta en su boca.</a:t>
            </a:r>
          </a:p>
          <a:p>
            <a:pPr>
              <a:lnSpc>
                <a:spcPct val="150000"/>
              </a:lnSpc>
            </a:pPr>
            <a:r>
              <a:rPr lang="es-ES" dirty="0" smtClean="0"/>
              <a:t>3- Beba </a:t>
            </a:r>
            <a:r>
              <a:rPr lang="es-ES" dirty="0"/>
              <a:t>agua y trague la tableta junto con ella.</a:t>
            </a:r>
          </a:p>
          <a:p>
            <a:pPr>
              <a:lnSpc>
                <a:spcPct val="150000"/>
              </a:lnSpc>
            </a:pPr>
            <a:endParaRPr lang="es-ES" b="1" dirty="0"/>
          </a:p>
        </p:txBody>
      </p:sp>
      <p:sp>
        <p:nvSpPr>
          <p:cNvPr id="6" name="Retângulo 5"/>
          <p:cNvSpPr/>
          <p:nvPr/>
        </p:nvSpPr>
        <p:spPr>
          <a:xfrm>
            <a:off x="717583" y="5363480"/>
            <a:ext cx="1818230" cy="18722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699054" y="4876192"/>
            <a:ext cx="1774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PRIMERO</a:t>
            </a:r>
            <a:endParaRPr lang="pt-BR" sz="2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715532" y="4850569"/>
            <a:ext cx="1774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DESPUÉS</a:t>
            </a:r>
            <a:endParaRPr lang="pt-BR" sz="24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713480" y="4850569"/>
            <a:ext cx="1774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ÚLTIMO</a:t>
            </a:r>
            <a:endParaRPr lang="pt-BR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10</a:t>
            </a:r>
            <a:endParaRPr lang="pt-BR" dirty="0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714" y="5409865"/>
            <a:ext cx="1800646" cy="1800646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4318104" y="7481130"/>
            <a:ext cx="334427" cy="940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908198">
            <a:off x="5832656" y="6201310"/>
            <a:ext cx="217754" cy="217754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0874" y="5492667"/>
            <a:ext cx="1649229" cy="1649229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908198">
            <a:off x="3403450" y="6146329"/>
            <a:ext cx="504700" cy="504700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833" y="5469992"/>
            <a:ext cx="1683144" cy="1683144"/>
          </a:xfrm>
          <a:prstGeom prst="rect">
            <a:avLst/>
          </a:prstGeom>
        </p:spPr>
      </p:pic>
      <p:sp>
        <p:nvSpPr>
          <p:cNvPr id="27" name="Retângulo 26"/>
          <p:cNvSpPr/>
          <p:nvPr/>
        </p:nvSpPr>
        <p:spPr>
          <a:xfrm>
            <a:off x="2685640" y="5366391"/>
            <a:ext cx="1818230" cy="187220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Retângulo 27"/>
          <p:cNvSpPr/>
          <p:nvPr/>
        </p:nvSpPr>
        <p:spPr>
          <a:xfrm>
            <a:off x="4716922" y="5347726"/>
            <a:ext cx="1818230" cy="187220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5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537256" y="3124085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714417" y="680068"/>
            <a:ext cx="595842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b="1" dirty="0"/>
              <a:t>Si mi medicamento es líquido, debo:</a:t>
            </a:r>
          </a:p>
          <a:p>
            <a:pPr>
              <a:lnSpc>
                <a:spcPct val="150000"/>
              </a:lnSpc>
            </a:pPr>
            <a:r>
              <a:rPr lang="es-ES" dirty="0" smtClean="0"/>
              <a:t>1- Levante </a:t>
            </a:r>
            <a:r>
              <a:rPr lang="es-ES" dirty="0"/>
              <a:t>la taza o cuchara con el medicamento.</a:t>
            </a:r>
          </a:p>
          <a:p>
            <a:pPr>
              <a:lnSpc>
                <a:spcPct val="150000"/>
              </a:lnSpc>
            </a:pPr>
            <a:r>
              <a:rPr lang="es-ES" dirty="0" smtClean="0"/>
              <a:t>2- Coloque </a:t>
            </a:r>
            <a:r>
              <a:rPr lang="es-ES" dirty="0"/>
              <a:t>el medicamento en su boca.</a:t>
            </a:r>
          </a:p>
          <a:p>
            <a:pPr>
              <a:lnSpc>
                <a:spcPct val="150000"/>
              </a:lnSpc>
            </a:pPr>
            <a:r>
              <a:rPr lang="es-ES" dirty="0" smtClean="0"/>
              <a:t>3- Trague </a:t>
            </a:r>
            <a:r>
              <a:rPr lang="es-ES" dirty="0"/>
              <a:t>el medicamento.</a:t>
            </a:r>
          </a:p>
          <a:p>
            <a:pPr>
              <a:lnSpc>
                <a:spcPct val="150000"/>
              </a:lnSpc>
            </a:pPr>
            <a:endParaRPr lang="es-ES" b="1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dirty="0" smtClean="0"/>
          </a:p>
          <a:p>
            <a:pPr>
              <a:lnSpc>
                <a:spcPct val="150000"/>
              </a:lnSpc>
            </a:pPr>
            <a:r>
              <a:rPr lang="es-ES" dirty="0"/>
              <a:t>Entonces puedo preguntarle a un adulto si puedo beber agua o jugo. Si dice que sí, puedo beberlo.</a:t>
            </a:r>
          </a:p>
          <a:p>
            <a:pPr>
              <a:lnSpc>
                <a:spcPct val="150000"/>
              </a:lnSpc>
            </a:pPr>
            <a:endParaRPr lang="es-ES" dirty="0"/>
          </a:p>
        </p:txBody>
      </p:sp>
      <p:sp>
        <p:nvSpPr>
          <p:cNvPr id="6" name="Retângulo 5"/>
          <p:cNvSpPr/>
          <p:nvPr/>
        </p:nvSpPr>
        <p:spPr>
          <a:xfrm>
            <a:off x="653192" y="3043196"/>
            <a:ext cx="1818230" cy="18722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634663" y="2555908"/>
            <a:ext cx="1774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PRIMERO</a:t>
            </a:r>
            <a:endParaRPr lang="pt-BR" sz="2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651141" y="2530285"/>
            <a:ext cx="1774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DESPUÉS</a:t>
            </a:r>
            <a:endParaRPr lang="pt-BR" sz="24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649089" y="2530285"/>
            <a:ext cx="1774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ÚLTIMO</a:t>
            </a:r>
            <a:endParaRPr lang="pt-BR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11</a:t>
            </a:r>
            <a:endParaRPr lang="pt-BR" dirty="0"/>
          </a:p>
        </p:txBody>
      </p:sp>
      <p:sp>
        <p:nvSpPr>
          <p:cNvPr id="18" name="Retângulo 17"/>
          <p:cNvSpPr/>
          <p:nvPr/>
        </p:nvSpPr>
        <p:spPr>
          <a:xfrm>
            <a:off x="4327430" y="7293513"/>
            <a:ext cx="334427" cy="940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 26"/>
          <p:cNvSpPr/>
          <p:nvPr/>
        </p:nvSpPr>
        <p:spPr>
          <a:xfrm>
            <a:off x="2621249" y="3046107"/>
            <a:ext cx="1818230" cy="187220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Retângulo 27"/>
          <p:cNvSpPr/>
          <p:nvPr/>
        </p:nvSpPr>
        <p:spPr>
          <a:xfrm>
            <a:off x="4652531" y="3027442"/>
            <a:ext cx="1818230" cy="187220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6514" y="6589378"/>
            <a:ext cx="2014674" cy="2014674"/>
          </a:xfrm>
          <a:prstGeom prst="rect">
            <a:avLst/>
          </a:prstGeom>
        </p:spPr>
      </p:pic>
      <p:sp>
        <p:nvSpPr>
          <p:cNvPr id="26" name="Retângulo 25"/>
          <p:cNvSpPr/>
          <p:nvPr/>
        </p:nvSpPr>
        <p:spPr>
          <a:xfrm>
            <a:off x="982175" y="6317097"/>
            <a:ext cx="59063" cy="863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Texto Explicativo em Elipse 28"/>
          <p:cNvSpPr/>
          <p:nvPr/>
        </p:nvSpPr>
        <p:spPr>
          <a:xfrm>
            <a:off x="635197" y="6365065"/>
            <a:ext cx="2088138" cy="1495189"/>
          </a:xfrm>
          <a:prstGeom prst="wedgeEllipseCallout">
            <a:avLst>
              <a:gd name="adj1" fmla="val 64390"/>
              <a:gd name="adj2" fmla="val 2140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/>
          <p:cNvSpPr txBox="1"/>
          <p:nvPr/>
        </p:nvSpPr>
        <p:spPr>
          <a:xfrm>
            <a:off x="626069" y="6480972"/>
            <a:ext cx="2204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i="1" dirty="0" smtClean="0"/>
              <a:t>¿</a:t>
            </a:r>
            <a:r>
              <a:rPr lang="pt-BR" sz="2000" b="1" i="1" dirty="0" err="1" smtClean="0"/>
              <a:t>Puedo</a:t>
            </a:r>
            <a:r>
              <a:rPr lang="pt-BR" sz="2000" b="1" i="1" dirty="0" smtClean="0"/>
              <a:t> tomar </a:t>
            </a:r>
            <a:r>
              <a:rPr lang="pt-BR" sz="2000" b="1" i="1" dirty="0" err="1" smtClean="0"/>
              <a:t>zumo</a:t>
            </a:r>
            <a:r>
              <a:rPr lang="pt-BR" sz="2000" b="1" i="1" dirty="0" smtClean="0"/>
              <a:t>?</a:t>
            </a:r>
            <a:endParaRPr lang="pt-BR" sz="2000" b="1" i="1" dirty="0"/>
          </a:p>
        </p:txBody>
      </p:sp>
      <p:pic>
        <p:nvPicPr>
          <p:cNvPr id="31" name="Imagem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9670" y="7116576"/>
            <a:ext cx="615644" cy="615644"/>
          </a:xfrm>
          <a:prstGeom prst="rect">
            <a:avLst/>
          </a:prstGeom>
        </p:spPr>
      </p:pic>
      <p:sp>
        <p:nvSpPr>
          <p:cNvPr id="2" name="Texto Explicativo em Elipse 1"/>
          <p:cNvSpPr/>
          <p:nvPr/>
        </p:nvSpPr>
        <p:spPr>
          <a:xfrm>
            <a:off x="3720552" y="6612611"/>
            <a:ext cx="758383" cy="616024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1082" y="3124085"/>
            <a:ext cx="1859252" cy="185925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1039" y="3077195"/>
            <a:ext cx="1867043" cy="1867043"/>
          </a:xfrm>
          <a:prstGeom prst="rect">
            <a:avLst/>
          </a:prstGeom>
        </p:spPr>
      </p:pic>
      <p:sp>
        <p:nvSpPr>
          <p:cNvPr id="8" name="Forma Livre 7"/>
          <p:cNvSpPr/>
          <p:nvPr/>
        </p:nvSpPr>
        <p:spPr>
          <a:xfrm>
            <a:off x="5544560" y="4240578"/>
            <a:ext cx="245974" cy="293514"/>
          </a:xfrm>
          <a:custGeom>
            <a:avLst/>
            <a:gdLst>
              <a:gd name="connsiteX0" fmla="*/ 18384 w 221584"/>
              <a:gd name="connsiteY0" fmla="*/ 237066 h 246331"/>
              <a:gd name="connsiteX1" fmla="*/ 9917 w 221584"/>
              <a:gd name="connsiteY1" fmla="*/ 152400 h 246331"/>
              <a:gd name="connsiteX2" fmla="*/ 9917 w 221584"/>
              <a:gd name="connsiteY2" fmla="*/ 50800 h 246331"/>
              <a:gd name="connsiteX3" fmla="*/ 26850 w 221584"/>
              <a:gd name="connsiteY3" fmla="*/ 33866 h 246331"/>
              <a:gd name="connsiteX4" fmla="*/ 119984 w 221584"/>
              <a:gd name="connsiteY4" fmla="*/ 8466 h 246331"/>
              <a:gd name="connsiteX5" fmla="*/ 145384 w 221584"/>
              <a:gd name="connsiteY5" fmla="*/ 0 h 246331"/>
              <a:gd name="connsiteX6" fmla="*/ 213117 w 221584"/>
              <a:gd name="connsiteY6" fmla="*/ 25400 h 246331"/>
              <a:gd name="connsiteX7" fmla="*/ 221584 w 221584"/>
              <a:gd name="connsiteY7" fmla="*/ 59266 h 246331"/>
              <a:gd name="connsiteX8" fmla="*/ 204650 w 221584"/>
              <a:gd name="connsiteY8" fmla="*/ 135466 h 246331"/>
              <a:gd name="connsiteX9" fmla="*/ 196184 w 221584"/>
              <a:gd name="connsiteY9" fmla="*/ 177800 h 246331"/>
              <a:gd name="connsiteX10" fmla="*/ 153850 w 221584"/>
              <a:gd name="connsiteY10" fmla="*/ 220133 h 246331"/>
              <a:gd name="connsiteX11" fmla="*/ 77650 w 221584"/>
              <a:gd name="connsiteY11" fmla="*/ 237066 h 246331"/>
              <a:gd name="connsiteX12" fmla="*/ 18384 w 221584"/>
              <a:gd name="connsiteY12" fmla="*/ 237066 h 2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1584" h="246331">
                <a:moveTo>
                  <a:pt x="18384" y="237066"/>
                </a:moveTo>
                <a:cubicBezTo>
                  <a:pt x="7095" y="222955"/>
                  <a:pt x="13666" y="180514"/>
                  <a:pt x="9917" y="152400"/>
                </a:cubicBezTo>
                <a:cubicBezTo>
                  <a:pt x="3369" y="103291"/>
                  <a:pt x="-8673" y="106571"/>
                  <a:pt x="9917" y="50800"/>
                </a:cubicBezTo>
                <a:cubicBezTo>
                  <a:pt x="12441" y="43227"/>
                  <a:pt x="19710" y="37436"/>
                  <a:pt x="26850" y="33866"/>
                </a:cubicBezTo>
                <a:cubicBezTo>
                  <a:pt x="63172" y="15705"/>
                  <a:pt x="82827" y="17755"/>
                  <a:pt x="119984" y="8466"/>
                </a:cubicBezTo>
                <a:cubicBezTo>
                  <a:pt x="128642" y="6302"/>
                  <a:pt x="136917" y="2822"/>
                  <a:pt x="145384" y="0"/>
                </a:cubicBezTo>
                <a:cubicBezTo>
                  <a:pt x="169958" y="4095"/>
                  <a:pt x="199902" y="-1031"/>
                  <a:pt x="213117" y="25400"/>
                </a:cubicBezTo>
                <a:cubicBezTo>
                  <a:pt x="218321" y="35808"/>
                  <a:pt x="218762" y="47977"/>
                  <a:pt x="221584" y="59266"/>
                </a:cubicBezTo>
                <a:cubicBezTo>
                  <a:pt x="198280" y="199087"/>
                  <a:pt x="225497" y="52077"/>
                  <a:pt x="204650" y="135466"/>
                </a:cubicBezTo>
                <a:cubicBezTo>
                  <a:pt x="201160" y="149427"/>
                  <a:pt x="201237" y="164326"/>
                  <a:pt x="196184" y="177800"/>
                </a:cubicBezTo>
                <a:cubicBezTo>
                  <a:pt x="188369" y="198641"/>
                  <a:pt x="172954" y="210581"/>
                  <a:pt x="153850" y="220133"/>
                </a:cubicBezTo>
                <a:cubicBezTo>
                  <a:pt x="133005" y="230556"/>
                  <a:pt x="97166" y="233814"/>
                  <a:pt x="77650" y="237066"/>
                </a:cubicBezTo>
                <a:cubicBezTo>
                  <a:pt x="46263" y="247529"/>
                  <a:pt x="29673" y="251177"/>
                  <a:pt x="18384" y="237066"/>
                </a:cubicBezTo>
                <a:close/>
              </a:path>
            </a:pathLst>
          </a:custGeom>
          <a:solidFill>
            <a:srgbClr val="ED83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603" y="3181604"/>
            <a:ext cx="1621221" cy="1621221"/>
          </a:xfrm>
          <a:prstGeom prst="rect">
            <a:avLst/>
          </a:prstGeom>
        </p:spPr>
      </p:pic>
      <p:sp>
        <p:nvSpPr>
          <p:cNvPr id="13" name="Elipse 12"/>
          <p:cNvSpPr/>
          <p:nvPr/>
        </p:nvSpPr>
        <p:spPr>
          <a:xfrm rot="20606699">
            <a:off x="1383773" y="4499276"/>
            <a:ext cx="326778" cy="182722"/>
          </a:xfrm>
          <a:prstGeom prst="ellipse">
            <a:avLst/>
          </a:prstGeom>
          <a:solidFill>
            <a:srgbClr val="ED83E0"/>
          </a:solidFill>
          <a:ln>
            <a:solidFill>
              <a:srgbClr val="ED83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Elipse 31"/>
          <p:cNvSpPr/>
          <p:nvPr/>
        </p:nvSpPr>
        <p:spPr>
          <a:xfrm rot="911671">
            <a:off x="3623754" y="4264019"/>
            <a:ext cx="204301" cy="98260"/>
          </a:xfrm>
          <a:prstGeom prst="ellipse">
            <a:avLst/>
          </a:prstGeom>
          <a:solidFill>
            <a:srgbClr val="ED83E0"/>
          </a:solidFill>
          <a:ln w="3175">
            <a:solidFill>
              <a:srgbClr val="ED83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Retângulo 33"/>
          <p:cNvSpPr/>
          <p:nvPr/>
        </p:nvSpPr>
        <p:spPr>
          <a:xfrm>
            <a:off x="3861048" y="3347864"/>
            <a:ext cx="432048" cy="892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873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14417" y="680068"/>
            <a:ext cx="5958429" cy="254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b="1" dirty="0"/>
              <a:t>Tomar medicamentos al mismo tiempo siempre </a:t>
            </a:r>
            <a:r>
              <a:rPr lang="es-ES" dirty="0"/>
              <a:t>ayuda a mi cuerpo a prepararse. </a:t>
            </a:r>
          </a:p>
          <a:p>
            <a:pPr>
              <a:lnSpc>
                <a:spcPct val="150000"/>
              </a:lnSpc>
            </a:pPr>
            <a:r>
              <a:rPr lang="es-ES" dirty="0"/>
              <a:t>Las rutinas hacen que todo sea más fácil y predecible.</a:t>
            </a:r>
            <a:br>
              <a:rPr lang="es-ES" dirty="0"/>
            </a:br>
            <a:r>
              <a:rPr lang="es-ES" dirty="0"/>
              <a:t>Cuando hago que el medicamento sea parte de mi día, estoy más tranquila y más segura.</a:t>
            </a:r>
            <a:r>
              <a:rPr lang="pt-BR" dirty="0"/>
              <a:t/>
            </a:r>
            <a:br>
              <a:rPr lang="pt-BR" dirty="0"/>
            </a:br>
            <a:endParaRPr lang="pt-BR" b="1" dirty="0" smtClean="0"/>
          </a:p>
        </p:txBody>
      </p:sp>
      <p:sp>
        <p:nvSpPr>
          <p:cNvPr id="14" name="Retângulo 13"/>
          <p:cNvSpPr/>
          <p:nvPr/>
        </p:nvSpPr>
        <p:spPr>
          <a:xfrm>
            <a:off x="1737132" y="3899451"/>
            <a:ext cx="873150" cy="1124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2983984" y="3018728"/>
            <a:ext cx="59063" cy="863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16"/>
          <p:cNvSpPr/>
          <p:nvPr/>
        </p:nvSpPr>
        <p:spPr>
          <a:xfrm>
            <a:off x="2066115" y="4270914"/>
            <a:ext cx="87510" cy="740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85862" y="3451623"/>
            <a:ext cx="1245914" cy="1261663"/>
          </a:xfrm>
          <a:prstGeom prst="rect">
            <a:avLst/>
          </a:prstGeom>
        </p:spPr>
      </p:pic>
      <p:sp>
        <p:nvSpPr>
          <p:cNvPr id="19" name="Retângulo 18"/>
          <p:cNvSpPr/>
          <p:nvPr/>
        </p:nvSpPr>
        <p:spPr>
          <a:xfrm>
            <a:off x="1384319" y="4357272"/>
            <a:ext cx="401543" cy="242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 flipH="1" flipV="1">
            <a:off x="2041988" y="4021702"/>
            <a:ext cx="290676" cy="12660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CaixaDeTexto 20"/>
          <p:cNvSpPr txBox="1"/>
          <p:nvPr/>
        </p:nvSpPr>
        <p:spPr>
          <a:xfrm>
            <a:off x="1901123" y="3973745"/>
            <a:ext cx="68308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" b="1" dirty="0" smtClean="0">
                <a:solidFill>
                  <a:schemeClr val="bg1"/>
                </a:solidFill>
              </a:rPr>
              <a:t>ANSIEDADE</a:t>
            </a:r>
            <a:endParaRPr lang="pt-BR" sz="600" b="1" dirty="0">
              <a:solidFill>
                <a:schemeClr val="bg1"/>
              </a:solidFill>
            </a:endParaRPr>
          </a:p>
        </p:txBody>
      </p:sp>
      <p:sp>
        <p:nvSpPr>
          <p:cNvPr id="22" name="Elipse 21"/>
          <p:cNvSpPr/>
          <p:nvPr/>
        </p:nvSpPr>
        <p:spPr>
          <a:xfrm rot="20696691">
            <a:off x="2088308" y="4828929"/>
            <a:ext cx="276566" cy="14232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22"/>
          <p:cNvSpPr/>
          <p:nvPr/>
        </p:nvSpPr>
        <p:spPr>
          <a:xfrm>
            <a:off x="1692145" y="4044830"/>
            <a:ext cx="215185" cy="601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23"/>
          <p:cNvSpPr/>
          <p:nvPr/>
        </p:nvSpPr>
        <p:spPr>
          <a:xfrm>
            <a:off x="2420002" y="3685148"/>
            <a:ext cx="563982" cy="1015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Elipse 24"/>
          <p:cNvSpPr/>
          <p:nvPr/>
        </p:nvSpPr>
        <p:spPr>
          <a:xfrm>
            <a:off x="901452" y="3414474"/>
            <a:ext cx="1886633" cy="138403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906" y="3613974"/>
            <a:ext cx="985032" cy="985032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9626" y="3836066"/>
            <a:ext cx="4762500" cy="4762500"/>
          </a:xfrm>
          <a:prstGeom prst="rect">
            <a:avLst/>
          </a:prstGeom>
        </p:spPr>
      </p:pic>
      <p:sp>
        <p:nvSpPr>
          <p:cNvPr id="28" name="Retângulo 27"/>
          <p:cNvSpPr/>
          <p:nvPr/>
        </p:nvSpPr>
        <p:spPr>
          <a:xfrm>
            <a:off x="4365104" y="3685148"/>
            <a:ext cx="2178475" cy="4913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9" name="Imagem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541" y="3057332"/>
            <a:ext cx="2618290" cy="2618290"/>
          </a:xfrm>
          <a:prstGeom prst="rect">
            <a:avLst/>
          </a:prstGeom>
        </p:spPr>
      </p:pic>
      <p:sp>
        <p:nvSpPr>
          <p:cNvPr id="30" name="CaixaDeTexto 29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31" name="Imagem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32" name="CaixaDeTexto 31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12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0900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14417" y="680068"/>
            <a:ext cx="5958429" cy="798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Si me resulta difícil tomar el medicamento y me pongo nervioso,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r>
              <a:rPr lang="es-ES" dirty="0"/>
              <a:t>Puedo hablar con mi madre.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786" y="1657736"/>
            <a:ext cx="1367626" cy="1367626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972" y="2746440"/>
            <a:ext cx="2030623" cy="2030623"/>
          </a:xfrm>
          <a:prstGeom prst="rect">
            <a:avLst/>
          </a:prstGeom>
        </p:spPr>
      </p:pic>
      <p:sp>
        <p:nvSpPr>
          <p:cNvPr id="17" name="Retângulo 16"/>
          <p:cNvSpPr/>
          <p:nvPr/>
        </p:nvSpPr>
        <p:spPr>
          <a:xfrm>
            <a:off x="4334197" y="1870036"/>
            <a:ext cx="586789" cy="1310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5371433" y="1665418"/>
            <a:ext cx="735853" cy="1592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4759800" y="1623561"/>
            <a:ext cx="873150" cy="1124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Elipse 19"/>
          <p:cNvSpPr/>
          <p:nvPr/>
        </p:nvSpPr>
        <p:spPr>
          <a:xfrm>
            <a:off x="3103272" y="1259632"/>
            <a:ext cx="2854623" cy="196743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Elipse 20"/>
          <p:cNvSpPr/>
          <p:nvPr/>
        </p:nvSpPr>
        <p:spPr>
          <a:xfrm>
            <a:off x="2880639" y="2856104"/>
            <a:ext cx="419380" cy="27370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22"/>
          <p:cNvSpPr/>
          <p:nvPr/>
        </p:nvSpPr>
        <p:spPr>
          <a:xfrm>
            <a:off x="4434855" y="1854784"/>
            <a:ext cx="586789" cy="1204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711" y="1623346"/>
            <a:ext cx="1113169" cy="1113169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3865579" y="2669824"/>
            <a:ext cx="656163" cy="3231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1715" y="5664588"/>
            <a:ext cx="2783831" cy="2783831"/>
          </a:xfrm>
          <a:prstGeom prst="rect">
            <a:avLst/>
          </a:prstGeom>
        </p:spPr>
      </p:pic>
      <p:sp>
        <p:nvSpPr>
          <p:cNvPr id="27" name="CaixaDeTexto 26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29" name="CaixaDeTexto 28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13</a:t>
            </a:r>
            <a:endParaRPr lang="pt-BR" dirty="0"/>
          </a:p>
        </p:txBody>
      </p:sp>
      <p:sp>
        <p:nvSpPr>
          <p:cNvPr id="4" name="Texto Explicativo em Elipse 3"/>
          <p:cNvSpPr/>
          <p:nvPr/>
        </p:nvSpPr>
        <p:spPr>
          <a:xfrm>
            <a:off x="3130338" y="5664588"/>
            <a:ext cx="1126583" cy="928981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Texto Explicativo em Elipse 29"/>
          <p:cNvSpPr/>
          <p:nvPr/>
        </p:nvSpPr>
        <p:spPr>
          <a:xfrm>
            <a:off x="3178220" y="5302311"/>
            <a:ext cx="1324275" cy="1085026"/>
          </a:xfrm>
          <a:prstGeom prst="wedgeEllipseCallout">
            <a:avLst>
              <a:gd name="adj1" fmla="val -27571"/>
              <a:gd name="adj2" fmla="val 62500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CaixaDeTexto 30"/>
          <p:cNvSpPr txBox="1"/>
          <p:nvPr/>
        </p:nvSpPr>
        <p:spPr>
          <a:xfrm>
            <a:off x="3123553" y="5310645"/>
            <a:ext cx="1460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i="1" dirty="0" smtClean="0"/>
              <a:t>¡</a:t>
            </a:r>
            <a:r>
              <a:rPr lang="pt-BR" sz="2000" b="1" i="1" dirty="0" err="1" smtClean="0"/>
              <a:t>Estoy</a:t>
            </a:r>
            <a:r>
              <a:rPr lang="pt-BR" sz="2000" b="1" i="1" dirty="0" smtClean="0"/>
              <a:t> </a:t>
            </a:r>
            <a:r>
              <a:rPr lang="pt-BR" sz="2000" b="1" i="1" dirty="0" err="1" smtClean="0"/>
              <a:t>nervioso</a:t>
            </a:r>
            <a:r>
              <a:rPr lang="pt-BR" sz="2000" b="1" i="1" dirty="0" smtClean="0"/>
              <a:t>!</a:t>
            </a:r>
            <a:endParaRPr lang="pt-BR" sz="2000" b="1" i="1" dirty="0"/>
          </a:p>
        </p:txBody>
      </p:sp>
      <p:pic>
        <p:nvPicPr>
          <p:cNvPr id="32" name="Imagem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399" y="5878666"/>
            <a:ext cx="530793" cy="53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3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14417" y="680068"/>
            <a:ext cx="595842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Si no puedo hablar, puedo usar mi sistema de comunicación para señalar la imagen "</a:t>
            </a:r>
            <a:r>
              <a:rPr lang="es-ES" b="1" dirty="0"/>
              <a:t>nerviosa</a:t>
            </a:r>
            <a:r>
              <a:rPr lang="es-ES" dirty="0"/>
              <a:t>".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346" y="2407679"/>
            <a:ext cx="5549602" cy="554960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912" y="4927959"/>
            <a:ext cx="648072" cy="64807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6992" y="4208052"/>
            <a:ext cx="647899" cy="647899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4904" y="5648039"/>
            <a:ext cx="720080" cy="72008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2235" y="3639546"/>
            <a:ext cx="289918" cy="289918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1111" y="4227288"/>
            <a:ext cx="643649" cy="643649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6138" y="3620411"/>
            <a:ext cx="300675" cy="300675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3347" y="3620411"/>
            <a:ext cx="300675" cy="30067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28449" y="4919952"/>
            <a:ext cx="701681" cy="701681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51329" y="4951674"/>
            <a:ext cx="653561" cy="653561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90366" y="3634811"/>
            <a:ext cx="286275" cy="286275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43877" y="5666144"/>
            <a:ext cx="684572" cy="684572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3141933" y="3578479"/>
            <a:ext cx="353805" cy="36557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76343" y="4086149"/>
            <a:ext cx="927679" cy="927679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28450" y="4192564"/>
            <a:ext cx="750304" cy="701681"/>
          </a:xfrm>
          <a:prstGeom prst="rect">
            <a:avLst/>
          </a:prstGeom>
        </p:spPr>
      </p:pic>
      <p:pic>
        <p:nvPicPr>
          <p:cNvPr id="28" name="Imagem 2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38091" y="3599546"/>
            <a:ext cx="352779" cy="329918"/>
          </a:xfrm>
          <a:prstGeom prst="rect">
            <a:avLst/>
          </a:prstGeom>
        </p:spPr>
      </p:pic>
      <p:sp>
        <p:nvSpPr>
          <p:cNvPr id="24" name="Seta para Baixo 23"/>
          <p:cNvSpPr/>
          <p:nvPr/>
        </p:nvSpPr>
        <p:spPr>
          <a:xfrm>
            <a:off x="4286484" y="3147328"/>
            <a:ext cx="273847" cy="1060724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CaixaDeTexto 28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31" name="CaixaDeTexto 30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14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8672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14417" y="680068"/>
            <a:ext cx="5958429" cy="2126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Mi familia puede ayudarme o incluso cambiar la forma en que se administran los </a:t>
            </a:r>
            <a:r>
              <a:rPr lang="es-ES" b="1" dirty="0"/>
              <a:t>medicamentos </a:t>
            </a:r>
            <a:r>
              <a:rPr lang="es-ES" dirty="0"/>
              <a:t>(por ejemplo, mezclándolos con jugo o yogur si está permitido).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b="1" dirty="0" smtClean="0"/>
          </a:p>
        </p:txBody>
      </p:sp>
      <p:sp>
        <p:nvSpPr>
          <p:cNvPr id="3" name="Retângulo 2"/>
          <p:cNvSpPr/>
          <p:nvPr/>
        </p:nvSpPr>
        <p:spPr>
          <a:xfrm>
            <a:off x="1492810" y="3601621"/>
            <a:ext cx="873150" cy="1124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22" y="3353068"/>
            <a:ext cx="967909" cy="967909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3127870" y="2253579"/>
            <a:ext cx="59063" cy="863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1821793" y="3973084"/>
            <a:ext cx="87510" cy="740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41540" y="3153793"/>
            <a:ext cx="1245914" cy="1261663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1139997" y="4059442"/>
            <a:ext cx="401543" cy="242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/>
          <p:cNvSpPr/>
          <p:nvPr/>
        </p:nvSpPr>
        <p:spPr>
          <a:xfrm flipH="1" flipV="1">
            <a:off x="1797666" y="3723872"/>
            <a:ext cx="290676" cy="12660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/>
          <p:cNvSpPr txBox="1"/>
          <p:nvPr/>
        </p:nvSpPr>
        <p:spPr>
          <a:xfrm>
            <a:off x="1656801" y="3675915"/>
            <a:ext cx="68308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" b="1" dirty="0" smtClean="0">
                <a:solidFill>
                  <a:schemeClr val="bg1"/>
                </a:solidFill>
              </a:rPr>
              <a:t>ANSIEDADE</a:t>
            </a:r>
            <a:endParaRPr lang="pt-BR" sz="600" b="1" dirty="0">
              <a:solidFill>
                <a:schemeClr val="bg1"/>
              </a:solidFill>
            </a:endParaRPr>
          </a:p>
        </p:txBody>
      </p:sp>
      <p:sp>
        <p:nvSpPr>
          <p:cNvPr id="13" name="Elipse 12"/>
          <p:cNvSpPr/>
          <p:nvPr/>
        </p:nvSpPr>
        <p:spPr>
          <a:xfrm rot="20696691">
            <a:off x="1843986" y="4531099"/>
            <a:ext cx="276566" cy="14232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1447823" y="3747000"/>
            <a:ext cx="215185" cy="601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2175680" y="3387318"/>
            <a:ext cx="563982" cy="1015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Elipse 15"/>
          <p:cNvSpPr/>
          <p:nvPr/>
        </p:nvSpPr>
        <p:spPr>
          <a:xfrm>
            <a:off x="657130" y="3116644"/>
            <a:ext cx="1886633" cy="138403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Texto Explicativo em Elipse 16"/>
          <p:cNvSpPr/>
          <p:nvPr/>
        </p:nvSpPr>
        <p:spPr>
          <a:xfrm>
            <a:off x="2606263" y="2301547"/>
            <a:ext cx="2262767" cy="1764111"/>
          </a:xfrm>
          <a:prstGeom prst="wedgeEllipseCallout">
            <a:avLst>
              <a:gd name="adj1" fmla="val 29966"/>
              <a:gd name="adj2" fmla="val 5643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2476008" y="2520223"/>
            <a:ext cx="26137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i="1" dirty="0"/>
              <a:t>Puedes </a:t>
            </a:r>
          </a:p>
          <a:p>
            <a:pPr algn="ctr"/>
            <a:r>
              <a:rPr lang="es-ES" sz="1600" b="1" i="1" dirty="0" smtClean="0"/>
              <a:t>tomar </a:t>
            </a:r>
            <a:r>
              <a:rPr lang="es-ES" sz="1600" b="1" i="1" dirty="0"/>
              <a:t>el </a:t>
            </a:r>
            <a:r>
              <a:rPr lang="es-ES" sz="1600" b="1" i="1" dirty="0" smtClean="0"/>
              <a:t>medicamento</a:t>
            </a:r>
          </a:p>
          <a:p>
            <a:pPr algn="ctr"/>
            <a:r>
              <a:rPr lang="es-ES" sz="1600" b="1" i="1" dirty="0" smtClean="0"/>
              <a:t> </a:t>
            </a:r>
            <a:r>
              <a:rPr lang="es-ES" sz="1600" b="1" i="1" dirty="0"/>
              <a:t>con el </a:t>
            </a:r>
            <a:r>
              <a:rPr lang="es-ES" sz="1600" b="1" i="1" dirty="0" smtClean="0"/>
              <a:t>zumo</a:t>
            </a:r>
            <a:r>
              <a:rPr lang="es-ES" sz="2000" b="1" i="1" dirty="0" smtClean="0"/>
              <a:t>.</a:t>
            </a:r>
            <a:endParaRPr lang="es-ES" sz="2000" b="1" i="1" dirty="0"/>
          </a:p>
          <a:p>
            <a:pPr algn="ctr"/>
            <a:endParaRPr lang="es-ES" sz="2000" b="1" i="1" dirty="0"/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8880" y="3387318"/>
            <a:ext cx="599466" cy="599466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0768" y="4139952"/>
            <a:ext cx="3786833" cy="3786833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7707" y="3988558"/>
            <a:ext cx="3909843" cy="3909843"/>
          </a:xfrm>
          <a:prstGeom prst="rect">
            <a:avLst/>
          </a:prstGeom>
        </p:spPr>
      </p:pic>
      <p:sp>
        <p:nvSpPr>
          <p:cNvPr id="25" name="CaixaDeTexto 24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27" name="CaixaDeTexto 26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15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062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14417" y="680068"/>
            <a:ext cx="5958429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b="1" dirty="0"/>
              <a:t>Respirar profundamente </a:t>
            </a:r>
            <a:r>
              <a:rPr lang="es-ES" dirty="0"/>
              <a:t>antes y después de tomar el medicamento puede ayudarme a sentirme más tranquilo</a:t>
            </a:r>
            <a:r>
              <a:rPr lang="es-ES" dirty="0" smtClean="0"/>
              <a:t>.</a:t>
            </a:r>
            <a:endParaRPr lang="es-ES" dirty="0"/>
          </a:p>
          <a:p>
            <a:pPr>
              <a:lnSpc>
                <a:spcPct val="150000"/>
              </a:lnSpc>
            </a:pPr>
            <a:endParaRPr lang="es-ES" b="1" dirty="0"/>
          </a:p>
          <a:p>
            <a:pPr>
              <a:lnSpc>
                <a:spcPct val="150000"/>
              </a:lnSpc>
            </a:pPr>
            <a:endParaRPr lang="pt-BR" dirty="0"/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840" y="2525813"/>
            <a:ext cx="2160270" cy="2160270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51" y="2850819"/>
            <a:ext cx="1690949" cy="1690949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1168" y="3926445"/>
            <a:ext cx="1314422" cy="1314422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032" y="5795651"/>
            <a:ext cx="1690949" cy="1690949"/>
          </a:xfrm>
          <a:prstGeom prst="rect">
            <a:avLst/>
          </a:prstGeom>
        </p:spPr>
      </p:pic>
      <p:sp>
        <p:nvSpPr>
          <p:cNvPr id="3" name="Seta para a Direita 2"/>
          <p:cNvSpPr/>
          <p:nvPr/>
        </p:nvSpPr>
        <p:spPr>
          <a:xfrm>
            <a:off x="2423625" y="3642922"/>
            <a:ext cx="792088" cy="403630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Seta para a Direita 22"/>
          <p:cNvSpPr/>
          <p:nvPr/>
        </p:nvSpPr>
        <p:spPr>
          <a:xfrm rot="5400000">
            <a:off x="3763246" y="4916542"/>
            <a:ext cx="792088" cy="403630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CaixaDeTexto 24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27" name="CaixaDeTexto 26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16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0757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598481" y="4445720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714417" y="680068"/>
            <a:ext cx="5958429" cy="715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Mientras tomo el medicamento, puedo </a:t>
            </a:r>
            <a:r>
              <a:rPr lang="es-ES" b="1" dirty="0"/>
              <a:t>imaginar algo que realmente disfruto</a:t>
            </a:r>
            <a:r>
              <a:rPr lang="es-ES" dirty="0"/>
              <a:t>, como mi lugar favorito o una actividad divertida.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b="1" dirty="0" smtClean="0"/>
          </a:p>
          <a:p>
            <a:pPr>
              <a:lnSpc>
                <a:spcPct val="150000"/>
              </a:lnSpc>
            </a:pPr>
            <a:endParaRPr lang="pt-BR" b="1" dirty="0"/>
          </a:p>
          <a:p>
            <a:pPr>
              <a:lnSpc>
                <a:spcPct val="150000"/>
              </a:lnSpc>
            </a:pPr>
            <a:endParaRPr lang="es-ES" b="1" dirty="0"/>
          </a:p>
          <a:p>
            <a:pPr>
              <a:lnSpc>
                <a:spcPct val="150000"/>
              </a:lnSpc>
            </a:pPr>
            <a:r>
              <a:rPr lang="es-ES" b="1" dirty="0"/>
              <a:t>¡Beber mucha agua </a:t>
            </a:r>
            <a:r>
              <a:rPr lang="es-ES" dirty="0"/>
              <a:t>mientras se traga el medicamento también ayuda!</a:t>
            </a:r>
          </a:p>
          <a:p>
            <a:pPr>
              <a:lnSpc>
                <a:spcPct val="150000"/>
              </a:lnSpc>
            </a:pPr>
            <a:endParaRPr lang="es-ES" b="1" dirty="0"/>
          </a:p>
          <a:p>
            <a:pPr>
              <a:lnSpc>
                <a:spcPct val="150000"/>
              </a:lnSpc>
            </a:pP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114" y="3710442"/>
            <a:ext cx="1908622" cy="190862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9313" y="4697943"/>
            <a:ext cx="863291" cy="863291"/>
          </a:xfrm>
          <a:prstGeom prst="rect">
            <a:avLst/>
          </a:prstGeom>
        </p:spPr>
      </p:pic>
      <p:sp>
        <p:nvSpPr>
          <p:cNvPr id="2" name="Elipse 1"/>
          <p:cNvSpPr/>
          <p:nvPr/>
        </p:nvSpPr>
        <p:spPr>
          <a:xfrm>
            <a:off x="1097450" y="1698174"/>
            <a:ext cx="2573083" cy="1976553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3284778" y="3710442"/>
            <a:ext cx="385755" cy="18685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8800" y="1907704"/>
            <a:ext cx="1524244" cy="1524244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17</a:t>
            </a:r>
            <a:endParaRPr lang="pt-BR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057" y="6298845"/>
            <a:ext cx="2564019" cy="2564019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9378" y="6770728"/>
            <a:ext cx="1513726" cy="1513726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>
            <a:off x="4318104" y="7169010"/>
            <a:ext cx="479048" cy="1252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908198">
            <a:off x="3368763" y="7464092"/>
            <a:ext cx="289999" cy="28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2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598481" y="4445720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714417" y="680068"/>
            <a:ext cx="595842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 smtClean="0"/>
              <a:t>Después </a:t>
            </a:r>
            <a:r>
              <a:rPr lang="es-ES" dirty="0"/>
              <a:t>de tomar el medicamento, mi cuerpo comenzará a trabajar para mejorarme. 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r>
              <a:rPr lang="es-ES" dirty="0"/>
              <a:t>Puedo continuar con mis actividades, sabiendo que he hecho algo bueno por mi </a:t>
            </a:r>
            <a:r>
              <a:rPr lang="es-ES" dirty="0" smtClean="0"/>
              <a:t>salud</a:t>
            </a:r>
            <a:r>
              <a:rPr lang="pt-BR" dirty="0" smtClean="0"/>
              <a:t>.</a:t>
            </a:r>
          </a:p>
          <a:p>
            <a:pPr>
              <a:lnSpc>
                <a:spcPct val="150000"/>
              </a:lnSpc>
            </a:pP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824" y="5716577"/>
            <a:ext cx="2957314" cy="295731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5160" y="1844559"/>
            <a:ext cx="2702793" cy="2702793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18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6823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5598481" y="4445720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714417" y="680068"/>
            <a:ext cx="5958429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A veces nuestro cuerpo necesita ayuda para fortalecerse o recuperarse.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r>
              <a:rPr lang="pt-BR" dirty="0" smtClean="0"/>
              <a:t>Os </a:t>
            </a:r>
            <a:r>
              <a:rPr lang="pt-BR" dirty="0"/>
              <a:t>remédios são uma forma de cuidar da saúde e nos sentirmos melhores.</a:t>
            </a:r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b="1" dirty="0" smtClean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872" y="2283521"/>
            <a:ext cx="2664296" cy="2664296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7506" y="2061775"/>
            <a:ext cx="1575917" cy="1575917"/>
          </a:xfrm>
          <a:prstGeom prst="rect">
            <a:avLst/>
          </a:prstGeom>
        </p:spPr>
      </p:pic>
      <p:sp>
        <p:nvSpPr>
          <p:cNvPr id="14" name="Texto Explicativo em Elipse 13"/>
          <p:cNvSpPr/>
          <p:nvPr/>
        </p:nvSpPr>
        <p:spPr>
          <a:xfrm>
            <a:off x="1281593" y="1852043"/>
            <a:ext cx="1630104" cy="1181562"/>
          </a:xfrm>
          <a:prstGeom prst="wedgeEllipseCallout">
            <a:avLst>
              <a:gd name="adj1" fmla="val 53663"/>
              <a:gd name="adj2" fmla="val 441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/>
          <p:cNvSpPr txBox="1"/>
          <p:nvPr/>
        </p:nvSpPr>
        <p:spPr>
          <a:xfrm>
            <a:off x="1187273" y="2065748"/>
            <a:ext cx="1782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i="1" dirty="0" smtClean="0"/>
              <a:t>¡</a:t>
            </a:r>
            <a:r>
              <a:rPr lang="pt-BR" sz="2000" i="1" dirty="0" err="1" smtClean="0"/>
              <a:t>Yo</a:t>
            </a:r>
            <a:r>
              <a:rPr lang="pt-BR" sz="2000" i="1" dirty="0" smtClean="0"/>
              <a:t> no </a:t>
            </a:r>
            <a:r>
              <a:rPr lang="pt-BR" sz="2000" i="1" dirty="0" err="1" smtClean="0"/>
              <a:t>estoy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bien</a:t>
            </a:r>
            <a:r>
              <a:rPr lang="pt-BR" sz="2000" i="1" dirty="0" smtClean="0"/>
              <a:t>!</a:t>
            </a:r>
            <a:endParaRPr lang="pt-BR" sz="2000" i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16" name="CaixaDeTexto 15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</a:t>
            </a:r>
            <a:endParaRPr lang="pt-BR" dirty="0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378" y="6084244"/>
            <a:ext cx="2114224" cy="2114224"/>
          </a:xfrm>
          <a:prstGeom prst="rect">
            <a:avLst/>
          </a:prstGeom>
        </p:spPr>
      </p:pic>
      <p:sp>
        <p:nvSpPr>
          <p:cNvPr id="18" name="Seta para a Direita 17"/>
          <p:cNvSpPr/>
          <p:nvPr/>
        </p:nvSpPr>
        <p:spPr>
          <a:xfrm>
            <a:off x="2962103" y="7000018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0728" y="5959640"/>
            <a:ext cx="2315213" cy="2315213"/>
          </a:xfrm>
          <a:prstGeom prst="rect">
            <a:avLst/>
          </a:prstGeom>
        </p:spPr>
      </p:pic>
      <p:sp>
        <p:nvSpPr>
          <p:cNvPr id="24" name="Texto Explicativo em Elipse 23"/>
          <p:cNvSpPr/>
          <p:nvPr/>
        </p:nvSpPr>
        <p:spPr>
          <a:xfrm>
            <a:off x="5012335" y="6134439"/>
            <a:ext cx="1042307" cy="820372"/>
          </a:xfrm>
          <a:prstGeom prst="wedgeEllipseCallout">
            <a:avLst>
              <a:gd name="adj1" fmla="val -62192"/>
              <a:gd name="adj2" fmla="val 61658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Texto Explicativo em Elipse 24"/>
          <p:cNvSpPr/>
          <p:nvPr/>
        </p:nvSpPr>
        <p:spPr>
          <a:xfrm>
            <a:off x="5176825" y="5899197"/>
            <a:ext cx="1400893" cy="1242159"/>
          </a:xfrm>
          <a:prstGeom prst="wedgeEllipseCallout">
            <a:avLst>
              <a:gd name="adj1" fmla="val -63249"/>
              <a:gd name="adj2" fmla="val 3061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CaixaDeTexto 25"/>
          <p:cNvSpPr txBox="1"/>
          <p:nvPr/>
        </p:nvSpPr>
        <p:spPr>
          <a:xfrm>
            <a:off x="5186871" y="6240674"/>
            <a:ext cx="2204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1" dirty="0" smtClean="0"/>
              <a:t>Estou bem!</a:t>
            </a:r>
            <a:endParaRPr lang="pt-BR" sz="2000" i="1" dirty="0"/>
          </a:p>
        </p:txBody>
      </p:sp>
    </p:spTree>
    <p:extLst>
      <p:ext uri="{BB962C8B-B14F-4D97-AF65-F5344CB8AC3E}">
        <p14:creationId xmlns:p14="http://schemas.microsoft.com/office/powerpoint/2010/main" val="73809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14417" y="680068"/>
            <a:ext cx="595842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Tomar medicamentos puede convertirse en una tarea fácil y pacífica. </a:t>
            </a:r>
          </a:p>
          <a:p>
            <a:pPr>
              <a:lnSpc>
                <a:spcPct val="150000"/>
              </a:lnSpc>
            </a:pPr>
            <a:r>
              <a:rPr lang="es-ES" dirty="0"/>
              <a:t>Cuanto más practique, más cómodo se volverá. </a:t>
            </a:r>
            <a:endParaRPr lang="pt-BR" dirty="0" smtClean="0"/>
          </a:p>
          <a:p>
            <a:pPr>
              <a:lnSpc>
                <a:spcPct val="150000"/>
              </a:lnSpc>
            </a:pPr>
            <a:r>
              <a:rPr lang="es-ES" b="1" dirty="0"/>
              <a:t>¡Soy fuerte y puedo cuidar de mi salud!</a:t>
            </a:r>
          </a:p>
          <a:p>
            <a:pPr>
              <a:lnSpc>
                <a:spcPct val="150000"/>
              </a:lnSpc>
            </a:pPr>
            <a:endParaRPr lang="es-ES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752" y="3563888"/>
            <a:ext cx="4762500" cy="4762500"/>
          </a:xfrm>
          <a:prstGeom prst="rect">
            <a:avLst/>
          </a:prstGeom>
        </p:spPr>
      </p:pic>
      <p:sp>
        <p:nvSpPr>
          <p:cNvPr id="3" name="Texto Explicativo em Elipse 2"/>
          <p:cNvSpPr/>
          <p:nvPr/>
        </p:nvSpPr>
        <p:spPr>
          <a:xfrm>
            <a:off x="957327" y="2365675"/>
            <a:ext cx="2747042" cy="1800200"/>
          </a:xfrm>
          <a:prstGeom prst="wedgeEllipseCallout">
            <a:avLst>
              <a:gd name="adj1" fmla="val 8512"/>
              <a:gd name="adj2" fmla="val 58267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1247078" y="2631929"/>
            <a:ext cx="220021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¡YO PUEDO </a:t>
            </a:r>
            <a:endParaRPr lang="pt-BR" sz="32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pt-BR" sz="3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HACERLO</a:t>
            </a:r>
            <a:r>
              <a:rPr lang="pt-BR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!</a:t>
            </a:r>
          </a:p>
          <a:p>
            <a:pPr algn="ctr"/>
            <a:endParaRPr lang="pt-BR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19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7997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685" y="2123157"/>
            <a:ext cx="2520281" cy="2520281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5598481" y="4445720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714417" y="680068"/>
            <a:ext cx="59584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Los remedios pueden ser </a:t>
            </a:r>
            <a:r>
              <a:rPr lang="es-ES" b="1" dirty="0"/>
              <a:t>pastillas</a:t>
            </a:r>
            <a:r>
              <a:rPr lang="es-ES" dirty="0"/>
              <a:t>, </a:t>
            </a:r>
            <a:r>
              <a:rPr lang="es-ES" b="1" dirty="0"/>
              <a:t>líquidos</a:t>
            </a:r>
            <a:r>
              <a:rPr lang="es-ES" dirty="0"/>
              <a:t>, </a:t>
            </a:r>
            <a:r>
              <a:rPr lang="es-ES" dirty="0" smtClean="0"/>
              <a:t>pomadas </a:t>
            </a:r>
            <a:r>
              <a:rPr lang="es-ES" dirty="0"/>
              <a:t>o inyecciones.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b="1" dirty="0" smtClean="0"/>
          </a:p>
        </p:txBody>
      </p:sp>
      <p:sp>
        <p:nvSpPr>
          <p:cNvPr id="10" name="CaixaDeTexto 9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2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7856" y="2260282"/>
            <a:ext cx="2381250" cy="238125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193" y="5164104"/>
            <a:ext cx="2975106" cy="297510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5452" y="5508104"/>
            <a:ext cx="2287106" cy="228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94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25" name="CaixaDeTexto 24"/>
          <p:cNvSpPr txBox="1"/>
          <p:nvPr/>
        </p:nvSpPr>
        <p:spPr>
          <a:xfrm>
            <a:off x="749173" y="718156"/>
            <a:ext cx="5832648" cy="923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Tomar un </a:t>
            </a:r>
            <a:r>
              <a:rPr lang="es-ES" b="1" dirty="0"/>
              <a:t>medicamento</a:t>
            </a:r>
            <a:r>
              <a:rPr lang="es-ES" dirty="0"/>
              <a:t> puede ser difícil para algunas personas, ¡y esto es normal!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722" y="1835696"/>
            <a:ext cx="5909642" cy="5909642"/>
          </a:xfrm>
          <a:prstGeom prst="rect">
            <a:avLst/>
          </a:prstGeom>
        </p:spPr>
      </p:pic>
      <p:pic>
        <p:nvPicPr>
          <p:cNvPr id="42" name="Imagem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7834" y="2397005"/>
            <a:ext cx="1912685" cy="1912685"/>
          </a:xfrm>
          <a:prstGeom prst="rect">
            <a:avLst/>
          </a:prstGeom>
        </p:spPr>
      </p:pic>
      <p:sp>
        <p:nvSpPr>
          <p:cNvPr id="43" name="Forma Livre 42"/>
          <p:cNvSpPr/>
          <p:nvPr/>
        </p:nvSpPr>
        <p:spPr>
          <a:xfrm rot="1894045">
            <a:off x="4393022" y="3485663"/>
            <a:ext cx="114699" cy="38068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Forma Livre 43"/>
          <p:cNvSpPr/>
          <p:nvPr/>
        </p:nvSpPr>
        <p:spPr>
          <a:xfrm rot="1894045">
            <a:off x="4407704" y="3550439"/>
            <a:ext cx="114699" cy="38068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Forma Livre 44"/>
          <p:cNvSpPr/>
          <p:nvPr/>
        </p:nvSpPr>
        <p:spPr>
          <a:xfrm rot="1894045">
            <a:off x="4463763" y="3536693"/>
            <a:ext cx="98928" cy="27862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Forma Livre 45"/>
          <p:cNvSpPr/>
          <p:nvPr/>
        </p:nvSpPr>
        <p:spPr>
          <a:xfrm rot="1894045">
            <a:off x="4454430" y="3659538"/>
            <a:ext cx="98928" cy="27862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7" name="Imagem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908198">
            <a:off x="4252600" y="3560929"/>
            <a:ext cx="377960" cy="377960"/>
          </a:xfrm>
          <a:prstGeom prst="rect">
            <a:avLst/>
          </a:prstGeom>
        </p:spPr>
      </p:pic>
      <p:sp>
        <p:nvSpPr>
          <p:cNvPr id="48" name="CaixaDeTexto 47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3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1185" y="4659788"/>
            <a:ext cx="2138667" cy="213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715008" y="669333"/>
            <a:ext cx="5832648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Algunas personas tienen </a:t>
            </a:r>
            <a:r>
              <a:rPr lang="es-ES" b="1" dirty="0"/>
              <a:t>dificultad</a:t>
            </a:r>
            <a:r>
              <a:rPr lang="es-ES" dirty="0"/>
              <a:t> para tragar </a:t>
            </a:r>
            <a:r>
              <a:rPr lang="es-ES" b="1" dirty="0"/>
              <a:t>pastillas</a:t>
            </a:r>
            <a:r>
              <a:rPr lang="es-ES" dirty="0"/>
              <a:t> por razones físicas, como molestias.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8736" y="2778070"/>
            <a:ext cx="1912685" cy="1912685"/>
          </a:xfrm>
          <a:prstGeom prst="rect">
            <a:avLst/>
          </a:prstGeom>
        </p:spPr>
      </p:pic>
      <p:sp>
        <p:nvSpPr>
          <p:cNvPr id="8" name="Forma Livre 7"/>
          <p:cNvSpPr/>
          <p:nvPr/>
        </p:nvSpPr>
        <p:spPr>
          <a:xfrm rot="1894045">
            <a:off x="5103924" y="3866728"/>
            <a:ext cx="114699" cy="38068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Forma Livre 8"/>
          <p:cNvSpPr/>
          <p:nvPr/>
        </p:nvSpPr>
        <p:spPr>
          <a:xfrm rot="1894045">
            <a:off x="5118606" y="3931504"/>
            <a:ext cx="114699" cy="38068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Forma Livre 9"/>
          <p:cNvSpPr/>
          <p:nvPr/>
        </p:nvSpPr>
        <p:spPr>
          <a:xfrm rot="1894045">
            <a:off x="5174665" y="3917758"/>
            <a:ext cx="98928" cy="27862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Forma Livre 10"/>
          <p:cNvSpPr/>
          <p:nvPr/>
        </p:nvSpPr>
        <p:spPr>
          <a:xfrm rot="1894045">
            <a:off x="5165332" y="4040603"/>
            <a:ext cx="98928" cy="27862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908198">
            <a:off x="4963502" y="3941994"/>
            <a:ext cx="377960" cy="37796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6702" y="5086696"/>
            <a:ext cx="3248133" cy="3248133"/>
          </a:xfrm>
          <a:prstGeom prst="rect">
            <a:avLst/>
          </a:prstGeom>
        </p:spPr>
      </p:pic>
      <p:sp>
        <p:nvSpPr>
          <p:cNvPr id="14" name="Elipse 13"/>
          <p:cNvSpPr/>
          <p:nvPr/>
        </p:nvSpPr>
        <p:spPr>
          <a:xfrm>
            <a:off x="3675178" y="2492134"/>
            <a:ext cx="2854623" cy="234646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Elipse 14"/>
          <p:cNvSpPr/>
          <p:nvPr/>
        </p:nvSpPr>
        <p:spPr>
          <a:xfrm>
            <a:off x="4221088" y="4991601"/>
            <a:ext cx="645745" cy="36342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4</a:t>
            </a:r>
            <a:endParaRPr lang="pt-BR" dirty="0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908198">
            <a:off x="1435396" y="2907227"/>
            <a:ext cx="1266426" cy="1266426"/>
          </a:xfrm>
          <a:prstGeom prst="rect">
            <a:avLst/>
          </a:prstGeom>
        </p:spPr>
      </p:pic>
      <p:sp>
        <p:nvSpPr>
          <p:cNvPr id="18" name="Elipse 17"/>
          <p:cNvSpPr/>
          <p:nvPr/>
        </p:nvSpPr>
        <p:spPr>
          <a:xfrm>
            <a:off x="1092057" y="2806679"/>
            <a:ext cx="2081597" cy="1595819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Elipse 18"/>
          <p:cNvSpPr/>
          <p:nvPr/>
        </p:nvSpPr>
        <p:spPr>
          <a:xfrm>
            <a:off x="2603150" y="4991601"/>
            <a:ext cx="645745" cy="36342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824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715008" y="669333"/>
            <a:ext cx="5832648" cy="8817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Otras personas tienen dificultades para tomar medicamentos porque </a:t>
            </a:r>
            <a:r>
              <a:rPr lang="es-ES" b="1" dirty="0"/>
              <a:t>no les gusta el sabor</a:t>
            </a:r>
            <a:r>
              <a:rPr lang="es-ES" dirty="0"/>
              <a:t>. 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r>
              <a:rPr lang="es-ES" dirty="0"/>
              <a:t>Esto le puede pasar a cualquiera. 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316" y="2527875"/>
            <a:ext cx="1598269" cy="1598269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534" y="4555536"/>
            <a:ext cx="3248133" cy="3248133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4353584" y="2864866"/>
            <a:ext cx="586789" cy="1310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5390820" y="2660248"/>
            <a:ext cx="735853" cy="1592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/>
          <p:cNvSpPr/>
          <p:nvPr/>
        </p:nvSpPr>
        <p:spPr>
          <a:xfrm>
            <a:off x="4759800" y="1623561"/>
            <a:ext cx="873150" cy="1124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Elipse 11"/>
          <p:cNvSpPr/>
          <p:nvPr/>
        </p:nvSpPr>
        <p:spPr>
          <a:xfrm>
            <a:off x="3016339" y="2121742"/>
            <a:ext cx="2854623" cy="234646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Elipse 12"/>
          <p:cNvSpPr/>
          <p:nvPr/>
        </p:nvSpPr>
        <p:spPr>
          <a:xfrm>
            <a:off x="3678076" y="4774517"/>
            <a:ext cx="419380" cy="27370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5</a:t>
            </a:r>
            <a:endParaRPr lang="pt-BR" dirty="0"/>
          </a:p>
        </p:txBody>
      </p:sp>
      <p:sp>
        <p:nvSpPr>
          <p:cNvPr id="16" name="Retângulo 15"/>
          <p:cNvSpPr/>
          <p:nvPr/>
        </p:nvSpPr>
        <p:spPr>
          <a:xfrm>
            <a:off x="4505984" y="3017266"/>
            <a:ext cx="586789" cy="1204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16"/>
          <p:cNvSpPr/>
          <p:nvPr/>
        </p:nvSpPr>
        <p:spPr>
          <a:xfrm>
            <a:off x="3956878" y="3704195"/>
            <a:ext cx="586789" cy="55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7344" y="2514447"/>
            <a:ext cx="1463588" cy="146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88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32" name="CaixaDeTexto 31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6</a:t>
            </a:r>
            <a:endParaRPr lang="pt-BR" dirty="0"/>
          </a:p>
        </p:txBody>
      </p:sp>
      <p:sp>
        <p:nvSpPr>
          <p:cNvPr id="14" name="Retângulo 13"/>
          <p:cNvSpPr/>
          <p:nvPr/>
        </p:nvSpPr>
        <p:spPr>
          <a:xfrm>
            <a:off x="5598481" y="4445720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5598481" y="4445720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714417" y="680068"/>
            <a:ext cx="5958429" cy="798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Tomar medicamentos es importante y se puede hacer con calma.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b="1" dirty="0"/>
          </a:p>
          <a:p>
            <a:pPr>
              <a:lnSpc>
                <a:spcPct val="150000"/>
              </a:lnSpc>
            </a:pPr>
            <a:endParaRPr lang="pt-BR" b="1" dirty="0" smtClean="0"/>
          </a:p>
          <a:p>
            <a:pPr>
              <a:lnSpc>
                <a:spcPct val="150000"/>
              </a:lnSpc>
            </a:pPr>
            <a:endParaRPr lang="pt-BR" b="1" dirty="0"/>
          </a:p>
          <a:p>
            <a:pPr>
              <a:lnSpc>
                <a:spcPct val="150000"/>
              </a:lnSpc>
            </a:pPr>
            <a:endParaRPr lang="pt-BR" b="1" dirty="0" smtClean="0"/>
          </a:p>
          <a:p>
            <a:pPr>
              <a:lnSpc>
                <a:spcPct val="150000"/>
              </a:lnSpc>
            </a:pPr>
            <a:endParaRPr lang="pt-BR" b="1" dirty="0"/>
          </a:p>
          <a:p>
            <a:pPr>
              <a:lnSpc>
                <a:spcPct val="150000"/>
              </a:lnSpc>
            </a:pPr>
            <a:endParaRPr lang="pt-BR" b="1" dirty="0" smtClean="0"/>
          </a:p>
          <a:p>
            <a:pPr>
              <a:lnSpc>
                <a:spcPct val="150000"/>
              </a:lnSpc>
            </a:pPr>
            <a:endParaRPr lang="pt-BR" b="1" dirty="0"/>
          </a:p>
          <a:p>
            <a:pPr>
              <a:lnSpc>
                <a:spcPct val="150000"/>
              </a:lnSpc>
            </a:pPr>
            <a:endParaRPr lang="pt-BR" b="1" dirty="0" smtClean="0"/>
          </a:p>
          <a:p>
            <a:pPr>
              <a:lnSpc>
                <a:spcPct val="150000"/>
              </a:lnSpc>
            </a:pPr>
            <a:endParaRPr lang="pt-BR" b="1" dirty="0"/>
          </a:p>
          <a:p>
            <a:pPr>
              <a:lnSpc>
                <a:spcPct val="150000"/>
              </a:lnSpc>
            </a:pPr>
            <a:endParaRPr lang="pt-BR" b="1" dirty="0" smtClean="0"/>
          </a:p>
          <a:p>
            <a:pPr>
              <a:lnSpc>
                <a:spcPct val="150000"/>
              </a:lnSpc>
            </a:pPr>
            <a:endParaRPr lang="pt-BR" b="1" dirty="0"/>
          </a:p>
          <a:p>
            <a:pPr>
              <a:lnSpc>
                <a:spcPct val="150000"/>
              </a:lnSpc>
            </a:pPr>
            <a:endParaRPr lang="pt-BR" b="1" dirty="0" smtClean="0"/>
          </a:p>
          <a:p>
            <a:pPr>
              <a:lnSpc>
                <a:spcPct val="150000"/>
              </a:lnSpc>
            </a:pPr>
            <a:endParaRPr lang="pt-BR" b="1" dirty="0"/>
          </a:p>
          <a:p>
            <a:pPr>
              <a:lnSpc>
                <a:spcPct val="150000"/>
              </a:lnSpc>
            </a:pPr>
            <a:endParaRPr lang="pt-BR" b="1" dirty="0" smtClean="0"/>
          </a:p>
          <a:p>
            <a:pPr>
              <a:lnSpc>
                <a:spcPct val="150000"/>
              </a:lnSpc>
            </a:pPr>
            <a:r>
              <a:rPr lang="es-ES" b="1" dirty="0"/>
              <a:t>¡Tú tienes el control y puedes hacerlo!</a:t>
            </a:r>
          </a:p>
          <a:p>
            <a:pPr>
              <a:lnSpc>
                <a:spcPct val="150000"/>
              </a:lnSpc>
            </a:pPr>
            <a:endParaRPr lang="es-ES" b="1" dirty="0"/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480" y="2123728"/>
            <a:ext cx="4403039" cy="440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9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598481" y="4445720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352376" y="589819"/>
            <a:ext cx="65344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/>
              <a:t>¿Qué sucede cuando llega el momento de tomar un medicamento?</a:t>
            </a:r>
          </a:p>
          <a:p>
            <a:endParaRPr lang="es-ES" sz="2800" b="1" dirty="0"/>
          </a:p>
        </p:txBody>
      </p:sp>
      <p:sp>
        <p:nvSpPr>
          <p:cNvPr id="7" name="Retângulo 6"/>
          <p:cNvSpPr/>
          <p:nvPr/>
        </p:nvSpPr>
        <p:spPr>
          <a:xfrm>
            <a:off x="1546214" y="3397895"/>
            <a:ext cx="873150" cy="1124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2793066" y="2517172"/>
            <a:ext cx="59063" cy="863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1875197" y="3769358"/>
            <a:ext cx="87510" cy="740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94944" y="2950067"/>
            <a:ext cx="1245914" cy="1261663"/>
          </a:xfrm>
          <a:prstGeom prst="rect">
            <a:avLst/>
          </a:prstGeom>
        </p:spPr>
      </p:pic>
      <p:sp>
        <p:nvSpPr>
          <p:cNvPr id="11" name="Retângulo 10"/>
          <p:cNvSpPr/>
          <p:nvPr/>
        </p:nvSpPr>
        <p:spPr>
          <a:xfrm>
            <a:off x="1193401" y="3855716"/>
            <a:ext cx="401543" cy="242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/>
          <p:cNvSpPr/>
          <p:nvPr/>
        </p:nvSpPr>
        <p:spPr>
          <a:xfrm flipH="1" flipV="1">
            <a:off x="1851070" y="3520146"/>
            <a:ext cx="290676" cy="12660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1710205" y="3472189"/>
            <a:ext cx="68308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" b="1" dirty="0" smtClean="0">
                <a:solidFill>
                  <a:schemeClr val="bg1"/>
                </a:solidFill>
              </a:rPr>
              <a:t>ANSIEDADE</a:t>
            </a:r>
            <a:endParaRPr lang="pt-BR" sz="600" b="1" dirty="0">
              <a:solidFill>
                <a:schemeClr val="bg1"/>
              </a:solidFill>
            </a:endParaRPr>
          </a:p>
        </p:txBody>
      </p:sp>
      <p:sp>
        <p:nvSpPr>
          <p:cNvPr id="14" name="Elipse 13"/>
          <p:cNvSpPr/>
          <p:nvPr/>
        </p:nvSpPr>
        <p:spPr>
          <a:xfrm rot="20696691">
            <a:off x="1897390" y="4327373"/>
            <a:ext cx="276566" cy="14232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1501227" y="3543274"/>
            <a:ext cx="215185" cy="601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2229084" y="3183592"/>
            <a:ext cx="563982" cy="1015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Elipse 16"/>
          <p:cNvSpPr/>
          <p:nvPr/>
        </p:nvSpPr>
        <p:spPr>
          <a:xfrm>
            <a:off x="710534" y="2912918"/>
            <a:ext cx="1886633" cy="138403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88" y="3112418"/>
            <a:ext cx="985032" cy="985032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8708" y="3334510"/>
            <a:ext cx="4762500" cy="47625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>
            <a:off x="4174186" y="3183592"/>
            <a:ext cx="2178475" cy="4913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9623" y="2555776"/>
            <a:ext cx="2618290" cy="2618290"/>
          </a:xfrm>
          <a:prstGeom prst="rect">
            <a:avLst/>
          </a:prstGeom>
        </p:spPr>
      </p:pic>
      <p:sp>
        <p:nvSpPr>
          <p:cNvPr id="22" name="CaixaDeTexto 21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24" name="CaixaDeTexto 23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7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8281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607100" y="4733752"/>
            <a:ext cx="720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714417" y="680068"/>
            <a:ext cx="595842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Una </a:t>
            </a:r>
            <a:r>
              <a:rPr lang="es-ES" b="1" dirty="0"/>
              <a:t>persona responsable </a:t>
            </a:r>
            <a:r>
              <a:rPr lang="es-ES" dirty="0"/>
              <a:t>me recordará cuándo es el momento de tomar el medicamento. Puede ser mi madre, mi padre, mi profesor o mi cuidador.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b="1" dirty="0" smtClean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752" y="2915816"/>
            <a:ext cx="4762500" cy="4762500"/>
          </a:xfrm>
          <a:prstGeom prst="rect">
            <a:avLst/>
          </a:prstGeom>
        </p:spPr>
      </p:pic>
      <p:sp>
        <p:nvSpPr>
          <p:cNvPr id="8" name="Texto Explicativo em Elipse 7"/>
          <p:cNvSpPr/>
          <p:nvPr/>
        </p:nvSpPr>
        <p:spPr>
          <a:xfrm>
            <a:off x="2649562" y="3012676"/>
            <a:ext cx="1839837" cy="1440002"/>
          </a:xfrm>
          <a:prstGeom prst="wedgeEllipseCallout">
            <a:avLst>
              <a:gd name="adj1" fmla="val -23872"/>
              <a:gd name="adj2" fmla="val 6005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exto Explicativo em Elipse 8"/>
          <p:cNvSpPr/>
          <p:nvPr/>
        </p:nvSpPr>
        <p:spPr>
          <a:xfrm>
            <a:off x="2608499" y="2483768"/>
            <a:ext cx="2207072" cy="1659820"/>
          </a:xfrm>
          <a:prstGeom prst="wedgeEllipseCallout">
            <a:avLst>
              <a:gd name="adj1" fmla="val -26174"/>
              <a:gd name="adj2" fmla="val 74339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2743785" y="2831736"/>
            <a:ext cx="19295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i="1" dirty="0"/>
              <a:t>¡Es hora de tomar su medicina!</a:t>
            </a:r>
          </a:p>
          <a:p>
            <a:pPr algn="ctr"/>
            <a:endParaRPr lang="es-ES" sz="2000" b="1" i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640410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8</a:t>
            </a:r>
            <a:endParaRPr lang="pt-BR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730" y="2379721"/>
            <a:ext cx="1396175" cy="139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0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4456</TotalTime>
  <Words>676</Words>
  <Application>Microsoft Office PowerPoint</Application>
  <PresentationFormat>Presentación en pantalla (4:3)</PresentationFormat>
  <Paragraphs>213</Paragraphs>
  <Slides>20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3" baseType="lpstr">
      <vt:lpstr>Arial</vt:lpstr>
      <vt:lpstr>Calibri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Usuario de Windows</cp:lastModifiedBy>
  <cp:revision>161</cp:revision>
  <cp:lastPrinted>2020-06-23T14:38:22Z</cp:lastPrinted>
  <dcterms:created xsi:type="dcterms:W3CDTF">2017-08-28T23:42:37Z</dcterms:created>
  <dcterms:modified xsi:type="dcterms:W3CDTF">2024-11-29T10:06:00Z</dcterms:modified>
</cp:coreProperties>
</file>