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39" r:id="rId2"/>
    <p:sldId id="304" r:id="rId3"/>
    <p:sldId id="356" r:id="rId4"/>
    <p:sldId id="358" r:id="rId5"/>
    <p:sldId id="355" r:id="rId6"/>
    <p:sldId id="343" r:id="rId7"/>
    <p:sldId id="359" r:id="rId8"/>
    <p:sldId id="344" r:id="rId9"/>
    <p:sldId id="305" r:id="rId10"/>
    <p:sldId id="341" r:id="rId11"/>
    <p:sldId id="308" r:id="rId12"/>
    <p:sldId id="346" r:id="rId13"/>
    <p:sldId id="347" r:id="rId14"/>
    <p:sldId id="348" r:id="rId15"/>
    <p:sldId id="349" r:id="rId16"/>
    <p:sldId id="360" r:id="rId17"/>
    <p:sldId id="351" r:id="rId18"/>
    <p:sldId id="361" r:id="rId19"/>
    <p:sldId id="362" r:id="rId20"/>
    <p:sldId id="363" r:id="rId21"/>
  </p:sldIdLst>
  <p:sldSz cx="6858000" cy="9144000" type="screen4x3"/>
  <p:notesSz cx="6888163" cy="100203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02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F3FD"/>
    <a:srgbClr val="14DDF8"/>
    <a:srgbClr val="36D6C3"/>
    <a:srgbClr val="20D9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59" d="100"/>
          <a:sy n="59" d="100"/>
        </p:scale>
        <p:origin x="2429" y="82"/>
      </p:cViewPr>
      <p:guideLst>
        <p:guide orient="horz" pos="5602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9376F-0CDE-461D-A6D3-838F475BCA48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8A926-A06C-4F3D-96AA-9A970DCDD5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67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0526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5602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807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0793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7276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5702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1793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220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4420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6008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477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939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4976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5167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999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1441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5937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6164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1071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178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165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87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84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69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547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747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682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83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01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0499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2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109BF-ABF6-4862-A8EE-5674724B07DB}" type="datetimeFigureOut">
              <a:rPr lang="pt-BR" smtClean="0"/>
              <a:t>28/04/2026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59A14-B457-4B5B-B1B0-3DE50E8670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48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arasaac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2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ângulo 1"/>
          <p:cNvSpPr/>
          <p:nvPr/>
        </p:nvSpPr>
        <p:spPr>
          <a:xfrm>
            <a:off x="591872" y="857350"/>
            <a:ext cx="5814477" cy="7531074"/>
          </a:xfrm>
          <a:prstGeom prst="rect">
            <a:avLst/>
          </a:prstGeom>
          <a:solidFill>
            <a:schemeClr val="bg1"/>
          </a:solidFill>
          <a:ln w="1270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908720" y="1835696"/>
            <a:ext cx="51125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PT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Porque trabalhamos?</a:t>
            </a:r>
            <a:endParaRPr lang="pt-PT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AutoShape 2" descr="Casa Banco De Imagens Para Seus Projetos Criativos - 123R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6" name="CaixaDeTexto 5"/>
          <p:cNvSpPr txBox="1"/>
          <p:nvPr/>
        </p:nvSpPr>
        <p:spPr>
          <a:xfrm>
            <a:off x="1124744" y="8110594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 dirty="0"/>
              <a:t> @</a:t>
            </a:r>
            <a:r>
              <a:rPr lang="pt-PT" sz="800" b="1" dirty="0" err="1"/>
              <a:t>materiaisadaptadosfabi</a:t>
            </a:r>
            <a:r>
              <a:rPr lang="pt-PT" sz="800" b="1" dirty="0"/>
              <a:t> - </a:t>
            </a:r>
            <a:r>
              <a:rPr lang="pt-PT" sz="800" i="1" dirty="0" err="1"/>
              <a:t>Fabiani</a:t>
            </a:r>
            <a:r>
              <a:rPr lang="pt-PT" sz="800" i="1" dirty="0"/>
              <a:t> Malheiros </a:t>
            </a:r>
            <a:r>
              <a:rPr lang="pt-PT" sz="800" i="1" dirty="0" err="1"/>
              <a:t>Eggers</a:t>
            </a:r>
            <a:endParaRPr lang="pt-PT" sz="800" i="1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788" y="8146308"/>
            <a:ext cx="144016" cy="144016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92697" y="8926208"/>
            <a:ext cx="547260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" b="1" dirty="0"/>
              <a:t>Autoria</a:t>
            </a:r>
            <a:r>
              <a:rPr lang="pt-PT" sz="600" dirty="0"/>
              <a:t>: FABIANI MALHEIROS EGGERS </a:t>
            </a:r>
            <a:r>
              <a:rPr lang="pt-PT" sz="600" b="1" dirty="0"/>
              <a:t>Adaptação</a:t>
            </a:r>
            <a:r>
              <a:rPr lang="pt-PT" sz="600" dirty="0"/>
              <a:t>: Rui Fernandes (CANTIC) </a:t>
            </a:r>
            <a:r>
              <a:rPr lang="pt-PT" sz="600" b="1" dirty="0"/>
              <a:t>Pictogramas</a:t>
            </a:r>
            <a:r>
              <a:rPr lang="pt-PT" sz="600" dirty="0"/>
              <a:t>: SERGIO PALAO </a:t>
            </a:r>
            <a:r>
              <a:rPr lang="pt-PT" sz="600" b="1" dirty="0"/>
              <a:t>Origem</a:t>
            </a:r>
            <a:r>
              <a:rPr lang="pt-PT" sz="600" dirty="0"/>
              <a:t>: ARASAAC (</a:t>
            </a:r>
            <a:r>
              <a:rPr lang="pt-PT" sz="600" dirty="0">
                <a:hlinkClick r:id="rId4"/>
              </a:rPr>
              <a:t>http://arasaac.org</a:t>
            </a:r>
            <a:r>
              <a:rPr lang="pt-PT" sz="600" dirty="0"/>
              <a:t>) </a:t>
            </a:r>
            <a:r>
              <a:rPr lang="pt-PT" sz="600" b="1" dirty="0"/>
              <a:t>Licença</a:t>
            </a:r>
            <a:r>
              <a:rPr lang="pt-PT" sz="600" dirty="0"/>
              <a:t>: CC (BY-NC-AS)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2" y="3275856"/>
            <a:ext cx="2949586" cy="294958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76" y="4788024"/>
            <a:ext cx="2880320" cy="2880320"/>
          </a:xfrm>
          <a:prstGeom prst="rect">
            <a:avLst/>
          </a:prstGeom>
        </p:spPr>
      </p:pic>
      <p:pic>
        <p:nvPicPr>
          <p:cNvPr id="1026" name="Picture 2" descr="https://aulaabierta.arasaac.org/wp-content/uploads/2020/03/logo_ARASAAC_texto_color_fondo_blanc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696" y="8087406"/>
            <a:ext cx="963488" cy="22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932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As pessoas também trabalham para </a:t>
            </a:r>
            <a:r>
              <a:rPr lang="pt-PT" sz="2000" b="1" dirty="0"/>
              <a:t>contribuir com algo para a sociedade.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 algn="just"/>
            <a:endParaRPr lang="pt-PT" dirty="0">
              <a:latin typeface="Comic Sans MS" panose="030F0702030302020204" pitchFamily="66" charset="0"/>
            </a:endParaRPr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5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8" y="3059832"/>
            <a:ext cx="4896544" cy="4896544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920" y="2771800"/>
            <a:ext cx="1566628" cy="156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69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Pode ser a sua </a:t>
            </a:r>
            <a:r>
              <a:rPr lang="pt-PT" sz="2000" b="1" dirty="0"/>
              <a:t>arte</a:t>
            </a:r>
            <a:r>
              <a:rPr lang="pt-PT" sz="2000" dirty="0"/>
              <a:t>,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r>
              <a:rPr lang="pt-PT" sz="2000" dirty="0"/>
              <a:t>o seu </a:t>
            </a:r>
            <a:r>
              <a:rPr lang="pt-PT" sz="2000" b="1" dirty="0"/>
              <a:t>conhecimento</a:t>
            </a:r>
            <a:r>
              <a:rPr lang="pt-PT" sz="2000" dirty="0"/>
              <a:t>,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r>
              <a:rPr lang="pt-PT" sz="2000" dirty="0"/>
              <a:t>ou </a:t>
            </a:r>
            <a:r>
              <a:rPr lang="pt-PT" sz="2000" b="1" dirty="0"/>
              <a:t>a ajudar outras pessoas</a:t>
            </a:r>
            <a:r>
              <a:rPr lang="pt-PT" sz="2000" dirty="0"/>
              <a:t>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6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880" y="1187624"/>
            <a:ext cx="2003776" cy="2003776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56" y="3851920"/>
            <a:ext cx="2160240" cy="216024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96" y="6732240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18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Quando trabalhamos, </a:t>
            </a:r>
            <a:r>
              <a:rPr lang="pt-PT" sz="2000" b="1" dirty="0"/>
              <a:t>aprendemos</a:t>
            </a:r>
            <a:r>
              <a:rPr lang="pt-PT" sz="2000" dirty="0"/>
              <a:t> coisas novas, 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r>
              <a:rPr lang="pt-PT" sz="2000" b="1" dirty="0"/>
              <a:t>desenvolvemos competências 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r>
              <a:rPr lang="pt-PT" sz="2000" dirty="0"/>
              <a:t>e </a:t>
            </a:r>
            <a:r>
              <a:rPr lang="pt-PT" sz="2000" b="1" dirty="0"/>
              <a:t>fazemos novas amizades</a:t>
            </a:r>
            <a:r>
              <a:rPr lang="pt-PT" sz="2000" dirty="0"/>
              <a:t>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1" name="Retângulo 20"/>
          <p:cNvSpPr/>
          <p:nvPr/>
        </p:nvSpPr>
        <p:spPr>
          <a:xfrm>
            <a:off x="5269667" y="2191456"/>
            <a:ext cx="1112357" cy="84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CaixaDeTexto 24"/>
          <p:cNvSpPr txBox="1"/>
          <p:nvPr/>
        </p:nvSpPr>
        <p:spPr>
          <a:xfrm>
            <a:off x="3525410" y="6124482"/>
            <a:ext cx="33163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i="1" dirty="0">
                <a:solidFill>
                  <a:schemeClr val="bg1"/>
                </a:solidFill>
              </a:rPr>
              <a:t>08:00 – 08:50</a:t>
            </a:r>
          </a:p>
          <a:p>
            <a:r>
              <a:rPr lang="pt-PT" sz="2000" b="1" i="1" dirty="0">
                <a:solidFill>
                  <a:schemeClr val="bg1"/>
                </a:solidFill>
              </a:rPr>
              <a:t>Matemática</a:t>
            </a:r>
          </a:p>
          <a:p>
            <a:endParaRPr lang="pt-PT" sz="2000" b="1" i="1" dirty="0">
              <a:solidFill>
                <a:schemeClr val="bg1"/>
              </a:solidFill>
            </a:endParaRPr>
          </a:p>
          <a:p>
            <a:r>
              <a:rPr lang="pt-PT" sz="2000" b="1" i="1" dirty="0">
                <a:solidFill>
                  <a:schemeClr val="bg1"/>
                </a:solidFill>
              </a:rPr>
              <a:t>08:50 – 0:20:</a:t>
            </a:r>
            <a:br>
              <a:rPr lang="pt-PT" sz="2000" b="1" i="1" dirty="0">
                <a:solidFill>
                  <a:schemeClr val="bg1"/>
                </a:solidFill>
              </a:rPr>
            </a:br>
            <a:r>
              <a:rPr lang="pt-PT" sz="2000" b="1" i="1" dirty="0">
                <a:solidFill>
                  <a:schemeClr val="bg1"/>
                </a:solidFill>
              </a:rPr>
              <a:t>ciências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2378565" y="7224078"/>
            <a:ext cx="420569" cy="377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88" y="1259632"/>
            <a:ext cx="2146159" cy="214615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872" y="4067944"/>
            <a:ext cx="2234574" cy="2234574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88" y="6516216"/>
            <a:ext cx="2402532" cy="2402532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96613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Algumas pessoas trabalham para </a:t>
            </a:r>
            <a:r>
              <a:rPr lang="pt-PT" sz="2000" b="1" dirty="0"/>
              <a:t>melhorar a ciência </a:t>
            </a:r>
            <a:r>
              <a:rPr lang="pt-PT" sz="2000" dirty="0"/>
              <a:t>e o conhecimento da humanidade.</a:t>
            </a:r>
            <a:br>
              <a:rPr lang="pt-PT" sz="2000" dirty="0"/>
            </a:b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44" y="2627784"/>
            <a:ext cx="4608512" cy="4608512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71263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Outras pessoas trabalham para </a:t>
            </a:r>
            <a:r>
              <a:rPr lang="pt-PT" sz="2000" b="1" dirty="0"/>
              <a:t>bater recordes</a:t>
            </a:r>
            <a:r>
              <a:rPr lang="pt-PT" sz="2000" dirty="0"/>
              <a:t>, como </a:t>
            </a:r>
            <a:r>
              <a:rPr lang="pt-PT" sz="2000" b="1" dirty="0"/>
              <a:t>atletas</a:t>
            </a:r>
            <a:r>
              <a:rPr lang="pt-PT" sz="2000" dirty="0"/>
              <a:t> e </a:t>
            </a:r>
            <a:r>
              <a:rPr lang="pt-PT" sz="2000" b="1" dirty="0"/>
              <a:t>desportistas.</a:t>
            </a:r>
            <a:br>
              <a:rPr lang="pt-PT" sz="2000" b="1" dirty="0"/>
            </a:br>
            <a:endParaRPr lang="pt-PT" sz="2000" b="1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2339752"/>
            <a:ext cx="4464496" cy="446449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635" y="5057649"/>
            <a:ext cx="2492717" cy="2492717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3818916" y="5794496"/>
            <a:ext cx="7430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500" b="1" dirty="0"/>
              <a:t>1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672313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Com um trabalho bem feito, algumas pessoas tornam-se conhecidas e </a:t>
            </a:r>
            <a:r>
              <a:rPr lang="pt-PT" sz="2000" b="1" dirty="0"/>
              <a:t>famosas.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345324" y="8743833"/>
            <a:ext cx="612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14</a:t>
            </a:r>
          </a:p>
        </p:txBody>
      </p:sp>
      <p:sp>
        <p:nvSpPr>
          <p:cNvPr id="23" name="Elipse 22"/>
          <p:cNvSpPr/>
          <p:nvPr/>
        </p:nvSpPr>
        <p:spPr>
          <a:xfrm>
            <a:off x="2478122" y="5234937"/>
            <a:ext cx="2201327" cy="1455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Elipse 23"/>
          <p:cNvSpPr/>
          <p:nvPr/>
        </p:nvSpPr>
        <p:spPr>
          <a:xfrm>
            <a:off x="2862898" y="6151520"/>
            <a:ext cx="710386" cy="777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6" y="1907704"/>
            <a:ext cx="5438348" cy="543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80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Há ainda quem escolha </a:t>
            </a:r>
            <a:r>
              <a:rPr lang="pt-PT" sz="2000" b="1" dirty="0"/>
              <a:t>trabalhar para a comunidade</a:t>
            </a:r>
            <a:r>
              <a:rPr lang="pt-PT" sz="2000" dirty="0"/>
              <a:t>.</a:t>
            </a:r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3" name="Elipse 22"/>
          <p:cNvSpPr/>
          <p:nvPr/>
        </p:nvSpPr>
        <p:spPr>
          <a:xfrm>
            <a:off x="2478122" y="5234937"/>
            <a:ext cx="2201327" cy="14554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Elipse 23"/>
          <p:cNvSpPr/>
          <p:nvPr/>
        </p:nvSpPr>
        <p:spPr>
          <a:xfrm>
            <a:off x="2862898" y="6151520"/>
            <a:ext cx="710386" cy="777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44" y="1547664"/>
            <a:ext cx="2744932" cy="274493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20" y="3635896"/>
            <a:ext cx="4782384" cy="4782384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132591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As pessoas trabalham por </a:t>
            </a:r>
            <a:r>
              <a:rPr lang="pt-PT" sz="2000" b="1" dirty="0"/>
              <a:t>diferentes razões</a:t>
            </a:r>
            <a:r>
              <a:rPr lang="pt-PT" sz="2000" dirty="0"/>
              <a:t>.</a:t>
            </a:r>
            <a:br>
              <a:rPr lang="pt-PT" sz="2000" dirty="0"/>
            </a:b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31" name="Elipse 30"/>
          <p:cNvSpPr/>
          <p:nvPr/>
        </p:nvSpPr>
        <p:spPr>
          <a:xfrm>
            <a:off x="2141476" y="6367544"/>
            <a:ext cx="710386" cy="777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Elipse 31"/>
          <p:cNvSpPr/>
          <p:nvPr/>
        </p:nvSpPr>
        <p:spPr>
          <a:xfrm>
            <a:off x="1820153" y="4872362"/>
            <a:ext cx="144016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Elipse 32"/>
          <p:cNvSpPr/>
          <p:nvPr/>
        </p:nvSpPr>
        <p:spPr>
          <a:xfrm>
            <a:off x="2540233" y="5866541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Elipse 34"/>
          <p:cNvSpPr/>
          <p:nvPr/>
        </p:nvSpPr>
        <p:spPr>
          <a:xfrm>
            <a:off x="2155458" y="4929663"/>
            <a:ext cx="1012872" cy="66991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Elipse 25"/>
          <p:cNvSpPr/>
          <p:nvPr/>
        </p:nvSpPr>
        <p:spPr>
          <a:xfrm>
            <a:off x="2847853" y="5497554"/>
            <a:ext cx="144016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Elipse 26"/>
          <p:cNvSpPr/>
          <p:nvPr/>
        </p:nvSpPr>
        <p:spPr>
          <a:xfrm>
            <a:off x="3232628" y="6172110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80" y="1979712"/>
            <a:ext cx="5670094" cy="5670094"/>
          </a:xfrm>
          <a:prstGeom prst="rect">
            <a:avLst/>
          </a:prstGeom>
        </p:spPr>
      </p:pic>
      <p:sp>
        <p:nvSpPr>
          <p:cNvPr id="29" name="Elipse 28"/>
          <p:cNvSpPr/>
          <p:nvPr/>
        </p:nvSpPr>
        <p:spPr>
          <a:xfrm>
            <a:off x="3546933" y="2450381"/>
            <a:ext cx="1978704" cy="150713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2" name="CaixaDeTexto 41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16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056" y="2555776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93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Mas, muitas vezes, trabalhamos </a:t>
            </a:r>
            <a:r>
              <a:rPr lang="pt-PT" sz="2000" b="1" dirty="0"/>
              <a:t>porque isso nos faz sentir bem</a:t>
            </a:r>
            <a:r>
              <a:rPr lang="pt-PT" sz="2000" dirty="0"/>
              <a:t>, realizados e parte de algo maior.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31" name="Elipse 30"/>
          <p:cNvSpPr/>
          <p:nvPr/>
        </p:nvSpPr>
        <p:spPr>
          <a:xfrm>
            <a:off x="2069468" y="6655576"/>
            <a:ext cx="710386" cy="777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Elipse 31"/>
          <p:cNvSpPr/>
          <p:nvPr/>
        </p:nvSpPr>
        <p:spPr>
          <a:xfrm>
            <a:off x="1748145" y="5160394"/>
            <a:ext cx="144016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Elipse 32"/>
          <p:cNvSpPr/>
          <p:nvPr/>
        </p:nvSpPr>
        <p:spPr>
          <a:xfrm>
            <a:off x="2468225" y="6154573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Elipse 34"/>
          <p:cNvSpPr/>
          <p:nvPr/>
        </p:nvSpPr>
        <p:spPr>
          <a:xfrm>
            <a:off x="2083450" y="5217695"/>
            <a:ext cx="1012872" cy="66991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76" y="3491880"/>
            <a:ext cx="5043625" cy="5043625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17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2" y="1907704"/>
            <a:ext cx="1872208" cy="1872208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476672" y="1907704"/>
            <a:ext cx="2664296" cy="208823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Elipse 13"/>
          <p:cNvSpPr/>
          <p:nvPr/>
        </p:nvSpPr>
        <p:spPr>
          <a:xfrm>
            <a:off x="2492896" y="3923928"/>
            <a:ext cx="351656" cy="29641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0352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O dia </a:t>
            </a:r>
            <a:r>
              <a:rPr lang="pt-PT" sz="2000" b="1" dirty="0"/>
              <a:t>1º de maio </a:t>
            </a:r>
            <a:r>
              <a:rPr lang="pt-PT" sz="2000" dirty="0"/>
              <a:t>é celebrado como o </a:t>
            </a:r>
            <a:r>
              <a:rPr lang="pt-PT" sz="2000" b="1" dirty="0"/>
              <a:t>Dia do Trabalhador</a:t>
            </a:r>
            <a:r>
              <a:rPr lang="pt-PT" sz="2000" dirty="0"/>
              <a:t> (ou Dia do Trabalho) em muitos países, incluindo Portugal, 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r>
              <a:rPr lang="pt-PT" sz="2000" dirty="0"/>
              <a:t>sendo um </a:t>
            </a:r>
            <a:r>
              <a:rPr lang="pt-PT" sz="2000" b="1" dirty="0"/>
              <a:t>feriado nacional</a:t>
            </a:r>
            <a:r>
              <a:rPr lang="pt-PT" sz="2000" dirty="0"/>
              <a:t>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32" name="Elipse 31"/>
          <p:cNvSpPr/>
          <p:nvPr/>
        </p:nvSpPr>
        <p:spPr>
          <a:xfrm>
            <a:off x="1676137" y="3144170"/>
            <a:ext cx="144016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Elipse 32"/>
          <p:cNvSpPr/>
          <p:nvPr/>
        </p:nvSpPr>
        <p:spPr>
          <a:xfrm>
            <a:off x="2396217" y="4138349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Elipse 34"/>
          <p:cNvSpPr/>
          <p:nvPr/>
        </p:nvSpPr>
        <p:spPr>
          <a:xfrm>
            <a:off x="2011442" y="3201471"/>
            <a:ext cx="1012872" cy="66991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18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944" y="1691680"/>
            <a:ext cx="3749402" cy="3749402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016" y="3347864"/>
            <a:ext cx="2088232" cy="208823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664" y="2411760"/>
            <a:ext cx="2525266" cy="2525266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1772816" y="3491880"/>
            <a:ext cx="360040" cy="3600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902" y="5796136"/>
            <a:ext cx="3029322" cy="302932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720" y="6876256"/>
            <a:ext cx="1589162" cy="1589162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1088" y="6876256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50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b="1" dirty="0"/>
              <a:t>Trabalhar </a:t>
            </a:r>
            <a:r>
              <a:rPr lang="pt-PT" sz="2000" dirty="0"/>
              <a:t>é uma parte importante da vida de muitas pessoas.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72" y="2123728"/>
            <a:ext cx="568863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715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to 1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Essa data homenageia </a:t>
            </a:r>
            <a:r>
              <a:rPr lang="pt-PT" sz="2000" b="1" dirty="0"/>
              <a:t>todas as pessoas </a:t>
            </a:r>
            <a:r>
              <a:rPr lang="pt-PT" sz="2000" dirty="0"/>
              <a:t>que, com o seu esforço e dedicação, </a:t>
            </a:r>
            <a:r>
              <a:rPr lang="pt-PT" sz="2000" b="1" dirty="0"/>
              <a:t>ajudam a construir uma sociedade melhor.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31" name="Elipse 30"/>
          <p:cNvSpPr/>
          <p:nvPr/>
        </p:nvSpPr>
        <p:spPr>
          <a:xfrm>
            <a:off x="2069468" y="6655576"/>
            <a:ext cx="710386" cy="7771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Elipse 31"/>
          <p:cNvSpPr/>
          <p:nvPr/>
        </p:nvSpPr>
        <p:spPr>
          <a:xfrm>
            <a:off x="1748145" y="5160394"/>
            <a:ext cx="144016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Elipse 32"/>
          <p:cNvSpPr/>
          <p:nvPr/>
        </p:nvSpPr>
        <p:spPr>
          <a:xfrm>
            <a:off x="2468225" y="6154573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5" name="Elipse 34"/>
          <p:cNvSpPr/>
          <p:nvPr/>
        </p:nvSpPr>
        <p:spPr>
          <a:xfrm>
            <a:off x="2083450" y="5217695"/>
            <a:ext cx="1012872" cy="66991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19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6" y="2123728"/>
            <a:ext cx="3240360" cy="324036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736" y="4077916"/>
            <a:ext cx="381642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00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Quando alguém trabalha, está </a:t>
            </a:r>
            <a:r>
              <a:rPr lang="pt-PT" sz="2000" b="1" dirty="0"/>
              <a:t>a realizar tarefas </a:t>
            </a:r>
            <a:r>
              <a:rPr lang="pt-PT" sz="2000" dirty="0"/>
              <a:t>que </a:t>
            </a:r>
            <a:r>
              <a:rPr lang="pt-PT" sz="2000" b="1" dirty="0"/>
              <a:t>ajudam outras pessoas </a:t>
            </a:r>
            <a:r>
              <a:rPr lang="pt-PT" sz="2000" dirty="0"/>
              <a:t>e a sociedade.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2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04" y="2987824"/>
            <a:ext cx="3159796" cy="315979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36" y="3779912"/>
            <a:ext cx="2021210" cy="2021210"/>
          </a:xfrm>
          <a:prstGeom prst="rect">
            <a:avLst/>
          </a:prstGeom>
        </p:spPr>
      </p:pic>
      <p:sp>
        <p:nvSpPr>
          <p:cNvPr id="9" name="Seta para a direita 21"/>
          <p:cNvSpPr/>
          <p:nvPr/>
        </p:nvSpPr>
        <p:spPr>
          <a:xfrm>
            <a:off x="3573016" y="4499992"/>
            <a:ext cx="899451" cy="37957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3698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As pessoas trabalham por </a:t>
            </a:r>
            <a:r>
              <a:rPr lang="pt-PT" sz="2000" b="1" dirty="0"/>
              <a:t>diversos motivos</a:t>
            </a:r>
            <a:r>
              <a:rPr lang="pt-PT" sz="2000" dirty="0"/>
              <a:t>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3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68" y="4355976"/>
            <a:ext cx="3960440" cy="3960440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692696" y="2051720"/>
            <a:ext cx="2664296" cy="222177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Elipse 11"/>
          <p:cNvSpPr/>
          <p:nvPr/>
        </p:nvSpPr>
        <p:spPr>
          <a:xfrm>
            <a:off x="3645024" y="2411760"/>
            <a:ext cx="2569115" cy="200575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Elipse 12"/>
          <p:cNvSpPr/>
          <p:nvPr/>
        </p:nvSpPr>
        <p:spPr>
          <a:xfrm>
            <a:off x="2460006" y="4483970"/>
            <a:ext cx="363064" cy="2122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Elipse 13"/>
          <p:cNvSpPr/>
          <p:nvPr/>
        </p:nvSpPr>
        <p:spPr>
          <a:xfrm>
            <a:off x="3593780" y="4552383"/>
            <a:ext cx="363064" cy="2122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2" y="2627784"/>
            <a:ext cx="1677618" cy="167761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55CA5E8-9FFB-31F3-2D52-021084500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169902">
            <a:off x="870656" y="2319163"/>
            <a:ext cx="1605771" cy="160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5D56A1A-69C1-17E3-E924-9FB35EDDB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169902">
            <a:off x="1213221" y="2301688"/>
            <a:ext cx="1605771" cy="160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976548A-6E7E-F50E-B458-590150E29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169902">
            <a:off x="1501253" y="2301688"/>
            <a:ext cx="1605771" cy="160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09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4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Muitas pessoas trabalham para </a:t>
            </a:r>
            <a:r>
              <a:rPr lang="pt-PT" sz="2000" b="1" dirty="0"/>
              <a:t>ganhar dinheiro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r>
              <a:rPr lang="pt-PT" sz="2000" dirty="0"/>
              <a:t>e </a:t>
            </a:r>
            <a:r>
              <a:rPr lang="pt-PT" sz="2000" b="1" dirty="0"/>
              <a:t>sustentar </a:t>
            </a:r>
            <a:r>
              <a:rPr lang="pt-PT" sz="2000" dirty="0"/>
              <a:t>as suas famílias.</a:t>
            </a:r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pPr algn="just"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4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1" name="Elipse 20"/>
          <p:cNvSpPr/>
          <p:nvPr/>
        </p:nvSpPr>
        <p:spPr>
          <a:xfrm>
            <a:off x="3959535" y="2389152"/>
            <a:ext cx="561060" cy="78967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1694" y="1403649"/>
            <a:ext cx="2664296" cy="3031968"/>
          </a:xfrm>
          <a:prstGeom prst="rect">
            <a:avLst/>
          </a:prstGeom>
        </p:spPr>
      </p:pic>
      <p:sp>
        <p:nvSpPr>
          <p:cNvPr id="26" name="CaixaDeTexto 25"/>
          <p:cNvSpPr txBox="1"/>
          <p:nvPr/>
        </p:nvSpPr>
        <p:spPr>
          <a:xfrm rot="3701340">
            <a:off x="4588446" y="2086948"/>
            <a:ext cx="519301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chemeClr val="accent5">
                    <a:lumMod val="75000"/>
                  </a:schemeClr>
                </a:solidFill>
                <a:latin typeface="Abadi MT Condensed Light" panose="020B0306030101010103" pitchFamily="34" charset="0"/>
              </a:rPr>
              <a:t>100</a:t>
            </a:r>
          </a:p>
        </p:txBody>
      </p:sp>
      <p:sp>
        <p:nvSpPr>
          <p:cNvPr id="27" name="CaixaDeTexto 26"/>
          <p:cNvSpPr txBox="1"/>
          <p:nvPr/>
        </p:nvSpPr>
        <p:spPr>
          <a:xfrm rot="3117754">
            <a:off x="4855156" y="2925369"/>
            <a:ext cx="896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>
                <a:solidFill>
                  <a:schemeClr val="tx2">
                    <a:lumMod val="75000"/>
                  </a:schemeClr>
                </a:solidFill>
              </a:rPr>
              <a:t>EUROS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000519">
            <a:off x="3644798" y="2014725"/>
            <a:ext cx="1580403" cy="158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1691680"/>
            <a:ext cx="2592288" cy="259228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5508104"/>
            <a:ext cx="3093658" cy="3093658"/>
          </a:xfrm>
          <a:prstGeom prst="rect">
            <a:avLst/>
          </a:prstGeom>
        </p:spPr>
      </p:pic>
      <p:sp>
        <p:nvSpPr>
          <p:cNvPr id="3" name="Seta para a Direita 2"/>
          <p:cNvSpPr/>
          <p:nvPr/>
        </p:nvSpPr>
        <p:spPr>
          <a:xfrm>
            <a:off x="2852936" y="3203848"/>
            <a:ext cx="720080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472D992-94E8-22F0-0A4D-F71CCD65D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000519">
            <a:off x="3536021" y="2401890"/>
            <a:ext cx="1580403" cy="158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660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O dinheiro é importante.</a:t>
            </a:r>
            <a:br>
              <a:rPr lang="pt-PT" sz="2000" dirty="0"/>
            </a:b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r>
              <a:rPr lang="pt-PT" sz="2000" dirty="0"/>
              <a:t>Permite </a:t>
            </a:r>
            <a:r>
              <a:rPr lang="pt-PT" sz="2000" b="1" dirty="0"/>
              <a:t>comprar comida</a:t>
            </a:r>
            <a:r>
              <a:rPr lang="pt-PT" sz="2000" dirty="0"/>
              <a:t>, 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r>
              <a:rPr lang="pt-PT" sz="2000" b="1" dirty="0"/>
              <a:t>roupas, calçado </a:t>
            </a:r>
            <a:r>
              <a:rPr lang="pt-PT" sz="2000" dirty="0"/>
              <a:t>e</a:t>
            </a:r>
            <a:r>
              <a:rPr lang="pt-PT" sz="2000" b="1" dirty="0"/>
              <a:t> presentes</a:t>
            </a:r>
            <a:r>
              <a:rPr lang="pt-PT" sz="2000" dirty="0"/>
              <a:t>.</a:t>
            </a:r>
            <a:br>
              <a:rPr lang="pt-PT" sz="2000" dirty="0"/>
            </a:b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7</a:t>
            </a:r>
          </a:p>
        </p:txBody>
      </p:sp>
      <p:sp>
        <p:nvSpPr>
          <p:cNvPr id="27" name="Elipse 26"/>
          <p:cNvSpPr/>
          <p:nvPr/>
        </p:nvSpPr>
        <p:spPr>
          <a:xfrm>
            <a:off x="3196624" y="6314101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040" y="3635896"/>
            <a:ext cx="1747774" cy="1747774"/>
          </a:xfrm>
          <a:prstGeom prst="rect">
            <a:avLst/>
          </a:prstGeom>
        </p:spPr>
      </p:pic>
      <p:sp>
        <p:nvSpPr>
          <p:cNvPr id="3" name="Seta para a Direita 2"/>
          <p:cNvSpPr/>
          <p:nvPr/>
        </p:nvSpPr>
        <p:spPr>
          <a:xfrm>
            <a:off x="2492896" y="4283968"/>
            <a:ext cx="936104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Seta para a Direita 28"/>
          <p:cNvSpPr/>
          <p:nvPr/>
        </p:nvSpPr>
        <p:spPr>
          <a:xfrm>
            <a:off x="2564904" y="7020272"/>
            <a:ext cx="936104" cy="2880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032" y="6084168"/>
            <a:ext cx="1512168" cy="1512168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192" y="7596336"/>
            <a:ext cx="1309790" cy="1309790"/>
          </a:xfrm>
          <a:prstGeom prst="rect">
            <a:avLst/>
          </a:prstGeom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216" y="6228184"/>
            <a:ext cx="1258236" cy="1258236"/>
          </a:xfrm>
          <a:prstGeom prst="rect">
            <a:avLst/>
          </a:prstGeom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9570" y="1033210"/>
            <a:ext cx="2336204" cy="23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E10ECA4-E6F4-30E5-5E6E-8369ED06D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468043">
            <a:off x="644326" y="3811974"/>
            <a:ext cx="1747111" cy="17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9103D0A4-047F-2017-78B5-6CD44CF4C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3468043">
            <a:off x="771802" y="6537367"/>
            <a:ext cx="1747111" cy="17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013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O dinheiro também possibilita aproveitar momentos de lazer com </a:t>
            </a:r>
            <a:r>
              <a:rPr lang="pt-PT" sz="2000" b="1" dirty="0"/>
              <a:t>familiares e amigos.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8</a:t>
            </a:r>
          </a:p>
        </p:txBody>
      </p:sp>
      <p:sp>
        <p:nvSpPr>
          <p:cNvPr id="27" name="Elipse 26"/>
          <p:cNvSpPr/>
          <p:nvPr/>
        </p:nvSpPr>
        <p:spPr>
          <a:xfrm>
            <a:off x="3196624" y="6314101"/>
            <a:ext cx="464751" cy="4998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1" name="Conector reto 10"/>
          <p:cNvCxnSpPr/>
          <p:nvPr/>
        </p:nvCxnSpPr>
        <p:spPr>
          <a:xfrm>
            <a:off x="2967553" y="4630942"/>
            <a:ext cx="17386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80" y="2267744"/>
            <a:ext cx="5621610" cy="562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33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/>
              <a:t>No entanto, o dinheiro </a:t>
            </a:r>
            <a:r>
              <a:rPr lang="pt-PT" sz="2000" b="1" dirty="0"/>
              <a:t>não é a única razão</a:t>
            </a:r>
            <a:r>
              <a:rPr lang="pt-PT" sz="2000" dirty="0"/>
              <a:t> pela qual as pessoas trabalham.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417332" y="87438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9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68" y="4427984"/>
            <a:ext cx="3960440" cy="3960440"/>
          </a:xfrm>
          <a:prstGeom prst="rect">
            <a:avLst/>
          </a:prstGeom>
        </p:spPr>
      </p:pic>
      <p:sp>
        <p:nvSpPr>
          <p:cNvPr id="21" name="Elipse 20"/>
          <p:cNvSpPr/>
          <p:nvPr/>
        </p:nvSpPr>
        <p:spPr>
          <a:xfrm>
            <a:off x="3645024" y="2411760"/>
            <a:ext cx="2569115" cy="200575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Elipse 22"/>
          <p:cNvSpPr/>
          <p:nvPr/>
        </p:nvSpPr>
        <p:spPr>
          <a:xfrm>
            <a:off x="3593780" y="4552383"/>
            <a:ext cx="363064" cy="21225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080" y="2555776"/>
            <a:ext cx="1512168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8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/>
          <p:cNvSpPr txBox="1"/>
          <p:nvPr/>
        </p:nvSpPr>
        <p:spPr>
          <a:xfrm>
            <a:off x="512676" y="683568"/>
            <a:ext cx="58326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Trabalhar também traz mais </a:t>
            </a:r>
            <a:r>
              <a:rPr lang="pt-PT" sz="2000" b="1" dirty="0"/>
              <a:t>independência</a:t>
            </a:r>
            <a:r>
              <a:rPr lang="pt-PT" sz="2000" dirty="0"/>
              <a:t> e controlo sobre a própria vida.</a:t>
            </a:r>
          </a:p>
          <a:p>
            <a:pPr>
              <a:lnSpc>
                <a:spcPct val="150000"/>
              </a:lnSpc>
            </a:pPr>
            <a:endParaRPr lang="pt-PT" sz="2000" dirty="0"/>
          </a:p>
          <a:p>
            <a:pPr>
              <a:lnSpc>
                <a:spcPct val="150000"/>
              </a:lnSpc>
            </a:pPr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  <a:p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844824" y="8928499"/>
            <a:ext cx="338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b="1"/>
              <a:t> @materiaisadaptadosfabi - </a:t>
            </a:r>
            <a:r>
              <a:rPr lang="pt-PT" sz="800" i="1"/>
              <a:t>Fabiani Malheiros Eggers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68" y="8964213"/>
            <a:ext cx="144016" cy="14401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237312" y="874383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10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44" y="2267744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4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5400</TotalTime>
  <Words>502</Words>
  <Application>Microsoft Office PowerPoint</Application>
  <PresentationFormat>Apresentação no Ecrã (4:3)</PresentationFormat>
  <Paragraphs>216</Paragraphs>
  <Slides>20</Slides>
  <Notes>20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5" baseType="lpstr">
      <vt:lpstr>Abadi MT Condensed Light</vt:lpstr>
      <vt:lpstr>Arial</vt:lpstr>
      <vt:lpstr>Calibri</vt:lpstr>
      <vt:lpstr>Comic Sans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Rui Fernandes</cp:lastModifiedBy>
  <cp:revision>167</cp:revision>
  <cp:lastPrinted>2020-06-23T14:38:22Z</cp:lastPrinted>
  <dcterms:created xsi:type="dcterms:W3CDTF">2017-08-28T23:42:37Z</dcterms:created>
  <dcterms:modified xsi:type="dcterms:W3CDTF">2026-04-28T09:58:38Z</dcterms:modified>
</cp:coreProperties>
</file>