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"/>
  </p:notesMasterIdLst>
  <p:sldIdLst>
    <p:sldId id="257" r:id="rId2"/>
    <p:sldId id="266" r:id="rId3"/>
    <p:sldId id="265" r:id="rId4"/>
    <p:sldId id="258" r:id="rId5"/>
    <p:sldId id="263" r:id="rId6"/>
    <p:sldId id="260" r:id="rId7"/>
    <p:sldId id="261" r:id="rId8"/>
    <p:sldId id="262" r:id="rId9"/>
    <p:sldId id="259" r:id="rId10"/>
    <p:sldId id="264" r:id="rId11"/>
  </p:sldIdLst>
  <p:sldSz cx="9906000" cy="6858000" type="A4"/>
  <p:notesSz cx="6888163" cy="100187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5" d="100"/>
          <a:sy n="75" d="100"/>
        </p:scale>
        <p:origin x="1440" y="43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676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l">
              <a:defRPr sz="1300"/>
            </a:lvl1pPr>
          </a:lstStyle>
          <a:p>
            <a:endParaRPr lang="es-ES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2676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r">
              <a:defRPr sz="1300"/>
            </a:lvl1pPr>
          </a:lstStyle>
          <a:p>
            <a:fld id="{204F8CE2-5D89-4217-9C06-30B0B0388513}" type="datetimeFigureOut">
              <a:rPr lang="es-ES" smtClean="0"/>
              <a:t>12/05/2026</a:t>
            </a:fld>
            <a:endParaRPr lang="es-ES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003300" y="1252538"/>
            <a:ext cx="4881563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06" tIns="48303" rIns="96606" bIns="48303" rtlCol="0" anchor="ctr"/>
          <a:lstStyle/>
          <a:p>
            <a:endParaRPr lang="es-ES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8817" y="4821506"/>
            <a:ext cx="5510530" cy="3944868"/>
          </a:xfrm>
          <a:prstGeom prst="rect">
            <a:avLst/>
          </a:prstGeom>
        </p:spPr>
        <p:txBody>
          <a:bodyPr vert="horz" lIns="96606" tIns="48303" rIns="96606" bIns="48303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9516039"/>
            <a:ext cx="2984871" cy="502674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l">
              <a:defRPr sz="1300"/>
            </a:lvl1pPr>
          </a:lstStyle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01698" y="9516039"/>
            <a:ext cx="2984871" cy="502674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r">
              <a:defRPr sz="1300"/>
            </a:lvl1pPr>
          </a:lstStyle>
          <a:p>
            <a:fld id="{E79948C9-434B-472A-9DA8-A8309D61FFF1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551953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CB4353-0868-3110-A577-EB00B58D05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61239A45-B656-67C8-9CE0-205F4F50C49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1388BB1A-BBD9-22D6-441F-A37EF1FD42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0F69AE8-01A8-7338-B733-45C1D9CB33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9948C9-434B-472A-9DA8-A8309D61FFF1}" type="slidenum">
              <a:rPr lang="es-ES" smtClean="0"/>
              <a:t>5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6744472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9948C9-434B-472A-9DA8-A8309D61FFF1}" type="slidenum">
              <a:rPr lang="es-ES" smtClean="0"/>
              <a:t>9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003113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22F54-8D05-482F-977B-50585B802147}" type="datetimeFigureOut">
              <a:rPr lang="es-ES" smtClean="0"/>
              <a:t>12/05/2026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819C4-C408-4892-9330-2B35AE3669B0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979268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22F54-8D05-482F-977B-50585B802147}" type="datetimeFigureOut">
              <a:rPr lang="es-ES" smtClean="0"/>
              <a:t>12/05/2026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819C4-C408-4892-9330-2B35AE3669B0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894749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22F54-8D05-482F-977B-50585B802147}" type="datetimeFigureOut">
              <a:rPr lang="es-ES" smtClean="0"/>
              <a:t>12/05/2026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819C4-C408-4892-9330-2B35AE3669B0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149305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22F54-8D05-482F-977B-50585B802147}" type="datetimeFigureOut">
              <a:rPr lang="es-ES" smtClean="0"/>
              <a:t>12/05/2026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819C4-C408-4892-9330-2B35AE3669B0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6371781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22F54-8D05-482F-977B-50585B802147}" type="datetimeFigureOut">
              <a:rPr lang="es-ES" smtClean="0"/>
              <a:t>12/05/2026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819C4-C408-4892-9330-2B35AE3669B0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20727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22F54-8D05-482F-977B-50585B802147}" type="datetimeFigureOut">
              <a:rPr lang="es-ES" smtClean="0"/>
              <a:t>12/05/2026</a:t>
            </a:fld>
            <a:endParaRPr lang="es-E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819C4-C408-4892-9330-2B35AE3669B0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739543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22F54-8D05-482F-977B-50585B802147}" type="datetimeFigureOut">
              <a:rPr lang="es-ES" smtClean="0"/>
              <a:t>12/05/2026</a:t>
            </a:fld>
            <a:endParaRPr lang="es-E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819C4-C408-4892-9330-2B35AE3669B0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724069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22F54-8D05-482F-977B-50585B802147}" type="datetimeFigureOut">
              <a:rPr lang="es-ES" smtClean="0"/>
              <a:t>12/05/2026</a:t>
            </a:fld>
            <a:endParaRPr lang="es-E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819C4-C408-4892-9330-2B35AE3669B0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045017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22F54-8D05-482F-977B-50585B802147}" type="datetimeFigureOut">
              <a:rPr lang="es-ES" smtClean="0"/>
              <a:t>12/05/2026</a:t>
            </a:fld>
            <a:endParaRPr lang="es-E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819C4-C408-4892-9330-2B35AE3669B0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7287568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22F54-8D05-482F-977B-50585B802147}" type="datetimeFigureOut">
              <a:rPr lang="es-ES" smtClean="0"/>
              <a:t>12/05/2026</a:t>
            </a:fld>
            <a:endParaRPr lang="es-E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819C4-C408-4892-9330-2B35AE3669B0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070449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dirty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22F54-8D05-482F-977B-50585B802147}" type="datetimeFigureOut">
              <a:rPr lang="es-ES" smtClean="0"/>
              <a:t>12/05/2026</a:t>
            </a:fld>
            <a:endParaRPr lang="es-E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819C4-C408-4892-9330-2B35AE3669B0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911206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8222F54-8D05-482F-977B-50585B802147}" type="datetimeFigureOut">
              <a:rPr lang="es-ES" smtClean="0"/>
              <a:t>12/05/2026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5A819C4-C408-4892-9330-2B35AE3669B0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099274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hyperlink" Target="http://arasaac.org/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://arasaac.org/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arasaac.org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hyperlink" Target="http://arasaac.org/" TargetMode="Externa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hyperlink" Target="http://arasaac.org/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hyperlink" Target="http://arasaac.org/" TargetMode="External"/><Relationship Id="rId9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://arasaac.org/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hyperlink" Target="http://arasaac.org/" TargetMode="Externa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hyperlink" Target="http://arasaac.org/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hyperlink" Target="http://arasaac.org/" TargetMode="External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4A9584A7-1528-A92F-1F19-66CBF9C53107}"/>
              </a:ext>
            </a:extLst>
          </p:cNvPr>
          <p:cNvSpPr txBox="1"/>
          <p:nvPr/>
        </p:nvSpPr>
        <p:spPr>
          <a:xfrm>
            <a:off x="239570" y="3562023"/>
            <a:ext cx="95087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En una frutería tienen una caja con 60 kg de manzanas. Por la mañana venden 37 kg y por la tarde venden 16 kg. ¿Cuántos kg tiene ahora la caja?</a:t>
            </a:r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D576AA5F-C8E8-B998-C721-D9720D84CB4B}"/>
              </a:ext>
            </a:extLst>
          </p:cNvPr>
          <p:cNvSpPr/>
          <p:nvPr/>
        </p:nvSpPr>
        <p:spPr>
          <a:xfrm>
            <a:off x="725605" y="4245211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4F329247-D7EF-43A9-6346-04C524F9951E}"/>
              </a:ext>
            </a:extLst>
          </p:cNvPr>
          <p:cNvSpPr txBox="1"/>
          <p:nvPr/>
        </p:nvSpPr>
        <p:spPr>
          <a:xfrm>
            <a:off x="821443" y="4245211"/>
            <a:ext cx="1454245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SITUACIÓN</a:t>
            </a:r>
          </a:p>
          <a:p>
            <a:pPr algn="ctr"/>
            <a:r>
              <a:rPr lang="es-ES" dirty="0"/>
              <a:t>INICIAL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dirty="0"/>
              <a:t>____________</a:t>
            </a:r>
          </a:p>
        </p:txBody>
      </p:sp>
      <p:pic>
        <p:nvPicPr>
          <p:cNvPr id="8" name="Imagen 7" descr="Diagrama&#10;&#10;El contenido generado por IA puede ser incorrecto.">
            <a:extLst>
              <a:ext uri="{FF2B5EF4-FFF2-40B4-BE49-F238E27FC236}">
                <a16:creationId xmlns:a16="http://schemas.microsoft.com/office/drawing/2014/main" id="{0A202300-8A33-FEFF-BC6D-6C50112E41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226" y="4891542"/>
            <a:ext cx="1074678" cy="1074678"/>
          </a:xfrm>
          <a:prstGeom prst="rect">
            <a:avLst/>
          </a:prstGeom>
        </p:spPr>
      </p:pic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D8205769-4BCB-3F07-7EB0-B8F4C589EBB4}"/>
              </a:ext>
            </a:extLst>
          </p:cNvPr>
          <p:cNvSpPr/>
          <p:nvPr/>
        </p:nvSpPr>
        <p:spPr>
          <a:xfrm>
            <a:off x="3391911" y="4245211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F105DCD3-EC53-5E1F-1DA5-AABE4609866D}"/>
              </a:ext>
            </a:extLst>
          </p:cNvPr>
          <p:cNvSpPr txBox="1"/>
          <p:nvPr/>
        </p:nvSpPr>
        <p:spPr>
          <a:xfrm>
            <a:off x="3496920" y="4245211"/>
            <a:ext cx="14359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OPERACIÓN</a:t>
            </a:r>
          </a:p>
          <a:p>
            <a:pPr algn="ctr"/>
            <a:r>
              <a:rPr lang="es-ES" dirty="0"/>
              <a:t>___________</a:t>
            </a:r>
          </a:p>
        </p:txBody>
      </p:sp>
      <p:sp>
        <p:nvSpPr>
          <p:cNvPr id="15" name="Flecha: a la derecha 14">
            <a:extLst>
              <a:ext uri="{FF2B5EF4-FFF2-40B4-BE49-F238E27FC236}">
                <a16:creationId xmlns:a16="http://schemas.microsoft.com/office/drawing/2014/main" id="{592A1A06-692E-3A66-DDB7-02928A13C3F9}"/>
              </a:ext>
            </a:extLst>
          </p:cNvPr>
          <p:cNvSpPr/>
          <p:nvPr/>
        </p:nvSpPr>
        <p:spPr>
          <a:xfrm>
            <a:off x="2392514" y="4944249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17" name="Imagen 16" descr="Logotipo&#10;&#10;El contenido generado por IA puede ser incorrecto.">
            <a:extLst>
              <a:ext uri="{FF2B5EF4-FFF2-40B4-BE49-F238E27FC236}">
                <a16:creationId xmlns:a16="http://schemas.microsoft.com/office/drawing/2014/main" id="{87154D92-8704-902D-C7F6-ECBE18F1E9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0726">
            <a:off x="976601" y="4792615"/>
            <a:ext cx="691809" cy="691809"/>
          </a:xfrm>
          <a:prstGeom prst="rect">
            <a:avLst/>
          </a:prstGeom>
        </p:spPr>
      </p:pic>
      <p:pic>
        <p:nvPicPr>
          <p:cNvPr id="19" name="Imagen 18" descr="Logotipo&#10;&#10;El contenido generado por IA puede ser incorrecto.">
            <a:extLst>
              <a:ext uri="{FF2B5EF4-FFF2-40B4-BE49-F238E27FC236}">
                <a16:creationId xmlns:a16="http://schemas.microsoft.com/office/drawing/2014/main" id="{9883E16C-5983-89BC-CC8C-D18A33CF4EF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33012">
            <a:off x="1264478" y="4998137"/>
            <a:ext cx="584776" cy="584776"/>
          </a:xfrm>
          <a:prstGeom prst="rect">
            <a:avLst/>
          </a:prstGeom>
        </p:spPr>
      </p:pic>
      <p:pic>
        <p:nvPicPr>
          <p:cNvPr id="20" name="Imagen 19" descr="Logotipo&#10;&#10;El contenido generado por IA puede ser incorrecto.">
            <a:extLst>
              <a:ext uri="{FF2B5EF4-FFF2-40B4-BE49-F238E27FC236}">
                <a16:creationId xmlns:a16="http://schemas.microsoft.com/office/drawing/2014/main" id="{FF191C30-E2D9-FC81-F410-3B2F643ABE6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33012">
            <a:off x="1558936" y="4881977"/>
            <a:ext cx="584776" cy="584776"/>
          </a:xfrm>
          <a:prstGeom prst="rect">
            <a:avLst/>
          </a:prstGeom>
        </p:spPr>
      </p:pic>
      <p:sp>
        <p:nvSpPr>
          <p:cNvPr id="21" name="CuadroTexto 20">
            <a:extLst>
              <a:ext uri="{FF2B5EF4-FFF2-40B4-BE49-F238E27FC236}">
                <a16:creationId xmlns:a16="http://schemas.microsoft.com/office/drawing/2014/main" id="{E6336813-8E50-032B-B6C8-EE58A301E79C}"/>
              </a:ext>
            </a:extLst>
          </p:cNvPr>
          <p:cNvSpPr txBox="1"/>
          <p:nvPr/>
        </p:nvSpPr>
        <p:spPr>
          <a:xfrm>
            <a:off x="2368565" y="4586122"/>
            <a:ext cx="10233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Acción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dirty="0"/>
              <a:t>________</a:t>
            </a:r>
          </a:p>
        </p:txBody>
      </p:sp>
      <p:sp>
        <p:nvSpPr>
          <p:cNvPr id="22" name="Rectángulo: esquinas redondeadas 21">
            <a:extLst>
              <a:ext uri="{FF2B5EF4-FFF2-40B4-BE49-F238E27FC236}">
                <a16:creationId xmlns:a16="http://schemas.microsoft.com/office/drawing/2014/main" id="{046E88B3-D473-63DD-2F88-8D92E1F4D091}"/>
              </a:ext>
            </a:extLst>
          </p:cNvPr>
          <p:cNvSpPr/>
          <p:nvPr/>
        </p:nvSpPr>
        <p:spPr>
          <a:xfrm>
            <a:off x="6058217" y="4245211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C6AFAB76-92BC-5647-55E9-E24214F0DA80}"/>
              </a:ext>
            </a:extLst>
          </p:cNvPr>
          <p:cNvSpPr txBox="1"/>
          <p:nvPr/>
        </p:nvSpPr>
        <p:spPr>
          <a:xfrm>
            <a:off x="6163226" y="4245211"/>
            <a:ext cx="14359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OPERACIÓN</a:t>
            </a:r>
          </a:p>
          <a:p>
            <a:pPr algn="ctr"/>
            <a:r>
              <a:rPr lang="es-ES" dirty="0"/>
              <a:t>___________</a:t>
            </a:r>
          </a:p>
        </p:txBody>
      </p:sp>
      <p:sp>
        <p:nvSpPr>
          <p:cNvPr id="24" name="Flecha: a la derecha 23">
            <a:extLst>
              <a:ext uri="{FF2B5EF4-FFF2-40B4-BE49-F238E27FC236}">
                <a16:creationId xmlns:a16="http://schemas.microsoft.com/office/drawing/2014/main" id="{6D15A9D3-281B-7872-0222-7C19C77367A1}"/>
              </a:ext>
            </a:extLst>
          </p:cNvPr>
          <p:cNvSpPr/>
          <p:nvPr/>
        </p:nvSpPr>
        <p:spPr>
          <a:xfrm>
            <a:off x="5058820" y="4944249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351DD9BB-4FE0-5BC7-A94F-A015D629FD0B}"/>
              </a:ext>
            </a:extLst>
          </p:cNvPr>
          <p:cNvSpPr txBox="1"/>
          <p:nvPr/>
        </p:nvSpPr>
        <p:spPr>
          <a:xfrm>
            <a:off x="5034871" y="4586122"/>
            <a:ext cx="10233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Acción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dirty="0"/>
              <a:t>________</a:t>
            </a:r>
          </a:p>
        </p:txBody>
      </p:sp>
      <p:sp>
        <p:nvSpPr>
          <p:cNvPr id="27" name="Flecha: a la derecha 26">
            <a:extLst>
              <a:ext uri="{FF2B5EF4-FFF2-40B4-BE49-F238E27FC236}">
                <a16:creationId xmlns:a16="http://schemas.microsoft.com/office/drawing/2014/main" id="{DB9EB2FA-D266-A2E5-3F7B-9DC9E573A6C4}"/>
              </a:ext>
            </a:extLst>
          </p:cNvPr>
          <p:cNvSpPr/>
          <p:nvPr/>
        </p:nvSpPr>
        <p:spPr>
          <a:xfrm>
            <a:off x="7704137" y="4944249"/>
            <a:ext cx="378323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CB82EF91-96E2-0AA3-EC2B-4DAB34D931F3}"/>
              </a:ext>
            </a:extLst>
          </p:cNvPr>
          <p:cNvSpPr txBox="1"/>
          <p:nvPr/>
        </p:nvSpPr>
        <p:spPr>
          <a:xfrm>
            <a:off x="8135359" y="4603144"/>
            <a:ext cx="15600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SOLUCIÓN:</a:t>
            </a:r>
          </a:p>
          <a:p>
            <a:pPr algn="ctr"/>
            <a:r>
              <a:rPr lang="es-ES" dirty="0"/>
              <a:t>_____________</a:t>
            </a:r>
          </a:p>
          <a:p>
            <a:pPr algn="ctr"/>
            <a:r>
              <a:rPr lang="es-ES" dirty="0"/>
              <a:t>_____________</a:t>
            </a:r>
          </a:p>
        </p:txBody>
      </p:sp>
      <p:sp>
        <p:nvSpPr>
          <p:cNvPr id="49" name="CuadroTexto 48">
            <a:extLst>
              <a:ext uri="{FF2B5EF4-FFF2-40B4-BE49-F238E27FC236}">
                <a16:creationId xmlns:a16="http://schemas.microsoft.com/office/drawing/2014/main" id="{5C3376C4-DD56-CA7B-95FA-A4FF960145B9}"/>
              </a:ext>
            </a:extLst>
          </p:cNvPr>
          <p:cNvSpPr txBox="1"/>
          <p:nvPr/>
        </p:nvSpPr>
        <p:spPr>
          <a:xfrm>
            <a:off x="0" y="6489073"/>
            <a:ext cx="867645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s-ES" sz="11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Autor pictogramas: Sergio Palao. Procedencia: ARASAAC (</a:t>
            </a:r>
            <a:r>
              <a:rPr lang="es-ES" sz="1100" b="0" u="sng" strike="noStrike" spc="-1" dirty="0">
                <a:solidFill>
                  <a:srgbClr val="0000FF"/>
                </a:solidFill>
                <a:uFillTx/>
                <a:latin typeface="Arial"/>
                <a:ea typeface="Microsoft YaHei"/>
                <a:hlinkClick r:id="rId5"/>
              </a:rPr>
              <a:t>http://arasaac.org</a:t>
            </a:r>
            <a:r>
              <a:rPr lang="es-ES" sz="11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). Licencia: CC (BY-NC-SA). Autora: Alicia López Romero</a:t>
            </a:r>
            <a:endParaRPr lang="es-ES" sz="1100" b="0" strike="noStrike" spc="-1" dirty="0">
              <a:latin typeface="Arial"/>
            </a:endParaRPr>
          </a:p>
        </p:txBody>
      </p:sp>
      <p:pic>
        <p:nvPicPr>
          <p:cNvPr id="53" name="Imagen 52" descr="Forma&#10;&#10;El contenido generado por IA puede ser incorrecto.">
            <a:extLst>
              <a:ext uri="{FF2B5EF4-FFF2-40B4-BE49-F238E27FC236}">
                <a16:creationId xmlns:a16="http://schemas.microsoft.com/office/drawing/2014/main" id="{95B674F6-09F4-9962-4523-E88405BF4BA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3762" y="4028504"/>
            <a:ext cx="628988" cy="628988"/>
          </a:xfrm>
          <a:prstGeom prst="rect">
            <a:avLst/>
          </a:prstGeom>
        </p:spPr>
      </p:pic>
      <p:pic>
        <p:nvPicPr>
          <p:cNvPr id="54" name="Imagen 53" descr="Forma&#10;&#10;El contenido generado por IA puede ser incorrecto.">
            <a:extLst>
              <a:ext uri="{FF2B5EF4-FFF2-40B4-BE49-F238E27FC236}">
                <a16:creationId xmlns:a16="http://schemas.microsoft.com/office/drawing/2014/main" id="{439590BD-C217-6939-6099-457802936EA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953" y="4028504"/>
            <a:ext cx="628988" cy="628988"/>
          </a:xfrm>
          <a:prstGeom prst="rect">
            <a:avLst/>
          </a:prstGeom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id="{468068CA-CAA9-B2A6-4AAE-7B63B8B2462F}"/>
              </a:ext>
            </a:extLst>
          </p:cNvPr>
          <p:cNvSpPr txBox="1">
            <a:spLocks/>
          </p:cNvSpPr>
          <p:nvPr/>
        </p:nvSpPr>
        <p:spPr>
          <a:xfrm>
            <a:off x="0" y="457985"/>
            <a:ext cx="9906000" cy="4041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2500" dirty="0"/>
              <a:t>PROBLEMAS DE DOS OPERACIONES . TIPO: DOS ACCIONES SUCESIVAS</a:t>
            </a:r>
          </a:p>
          <a:p>
            <a:pPr algn="ctr"/>
            <a:r>
              <a:rPr lang="es-ES" sz="2400" dirty="0"/>
              <a:t>Estrategia de aprendizaje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83B1A6B0-AE2D-E933-6F82-0C3A8949DAA1}"/>
              </a:ext>
            </a:extLst>
          </p:cNvPr>
          <p:cNvSpPr txBox="1"/>
          <p:nvPr/>
        </p:nvSpPr>
        <p:spPr>
          <a:xfrm>
            <a:off x="239570" y="1156684"/>
            <a:ext cx="950873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dirty="0">
                <a:latin typeface="Amiri" panose="00000500000000000000" pitchFamily="2" charset="-78"/>
                <a:ea typeface="Amiri" panose="00000500000000000000" pitchFamily="2" charset="-78"/>
                <a:cs typeface="Amiri" panose="00000500000000000000" pitchFamily="2" charset="-78"/>
              </a:rPr>
              <a:t>Estos problemas de dos operaciones son del tipo </a:t>
            </a:r>
            <a:r>
              <a:rPr lang="es-ES" b="1" dirty="0">
                <a:latin typeface="Amiri" panose="00000500000000000000" pitchFamily="2" charset="-78"/>
                <a:ea typeface="Amiri" panose="00000500000000000000" pitchFamily="2" charset="-78"/>
                <a:cs typeface="Amiri" panose="00000500000000000000" pitchFamily="2" charset="-78"/>
              </a:rPr>
              <a:t>dos acciones sucesivas</a:t>
            </a:r>
            <a:r>
              <a:rPr lang="es-ES" dirty="0">
                <a:latin typeface="Amiri" panose="00000500000000000000" pitchFamily="2" charset="-78"/>
                <a:ea typeface="Amiri" panose="00000500000000000000" pitchFamily="2" charset="-78"/>
                <a:cs typeface="Amiri" panose="00000500000000000000" pitchFamily="2" charset="-78"/>
              </a:rPr>
              <a:t>, es decir, problemas en los que primero ocurre un hecho y, a continuación, otro diferente. </a:t>
            </a:r>
          </a:p>
          <a:p>
            <a:pPr algn="just"/>
            <a:r>
              <a:rPr lang="es-ES" dirty="0">
                <a:latin typeface="Amiri" panose="00000500000000000000" pitchFamily="2" charset="-78"/>
                <a:ea typeface="Amiri" panose="00000500000000000000" pitchFamily="2" charset="-78"/>
                <a:cs typeface="Amiri" panose="00000500000000000000" pitchFamily="2" charset="-78"/>
              </a:rPr>
              <a:t>Este material busca ayudar al alumnado a identificar y separar cada una de las acciones para que, de este modo, pueda lograr lo siguiente: 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ES" dirty="0">
                <a:latin typeface="Amiri" panose="00000500000000000000" pitchFamily="2" charset="-78"/>
                <a:ea typeface="Amiri" panose="00000500000000000000" pitchFamily="2" charset="-78"/>
                <a:cs typeface="Amiri" panose="00000500000000000000" pitchFamily="2" charset="-78"/>
              </a:rPr>
              <a:t>Escoger los datos que se necesitan para cada operación.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ES" dirty="0">
                <a:latin typeface="Amiri" panose="00000500000000000000" pitchFamily="2" charset="-78"/>
                <a:ea typeface="Amiri" panose="00000500000000000000" pitchFamily="2" charset="-78"/>
                <a:cs typeface="Amiri" panose="00000500000000000000" pitchFamily="2" charset="-78"/>
              </a:rPr>
              <a:t>Distinguir qué operación hay que realizar en primer lugar y cuál en segundo lugar.  </a:t>
            </a:r>
          </a:p>
          <a:p>
            <a:pPr marL="342900" indent="-342900" algn="just">
              <a:buFont typeface="+mj-lt"/>
              <a:buAutoNum type="arabicPeriod"/>
            </a:pPr>
            <a:endParaRPr lang="es-ES" dirty="0">
              <a:latin typeface="Amiri" panose="00000500000000000000" pitchFamily="2" charset="-78"/>
              <a:ea typeface="Amiri" panose="00000500000000000000" pitchFamily="2" charset="-78"/>
              <a:cs typeface="Amiri" panose="00000500000000000000" pitchFamily="2" charset="-78"/>
            </a:endParaRPr>
          </a:p>
          <a:p>
            <a:pPr algn="just"/>
            <a:r>
              <a:rPr lang="es-ES" dirty="0">
                <a:latin typeface="Amiri" panose="00000500000000000000" pitchFamily="2" charset="-78"/>
                <a:ea typeface="Amiri" panose="00000500000000000000" pitchFamily="2" charset="-78"/>
                <a:cs typeface="Amiri" panose="00000500000000000000" pitchFamily="2" charset="-78"/>
              </a:rPr>
              <a:t>Para ello, se propone la siguiente estructura:</a:t>
            </a: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E4405C4-2023-53C0-66E6-EA985B061026}"/>
              </a:ext>
            </a:extLst>
          </p:cNvPr>
          <p:cNvSpPr/>
          <p:nvPr/>
        </p:nvSpPr>
        <p:spPr>
          <a:xfrm>
            <a:off x="152735" y="3562023"/>
            <a:ext cx="9595566" cy="28379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050062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D478E3-7652-99EB-AD10-624E4B56ED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" name="Tabla 47">
            <a:extLst>
              <a:ext uri="{FF2B5EF4-FFF2-40B4-BE49-F238E27FC236}">
                <a16:creationId xmlns:a16="http://schemas.microsoft.com/office/drawing/2014/main" id="{79362F04-06B5-32D4-BF04-4A0C0FF55D07}"/>
              </a:ext>
            </a:extLst>
          </p:cNvPr>
          <p:cNvGraphicFramePr>
            <a:graphicFrameLocks noGrp="1"/>
          </p:cNvGraphicFramePr>
          <p:nvPr/>
        </p:nvGraphicFramePr>
        <p:xfrm>
          <a:off x="155217" y="731027"/>
          <a:ext cx="9595566" cy="56688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95566">
                  <a:extLst>
                    <a:ext uri="{9D8B030D-6E8A-4147-A177-3AD203B41FA5}">
                      <a16:colId xmlns:a16="http://schemas.microsoft.com/office/drawing/2014/main" val="498033912"/>
                    </a:ext>
                  </a:extLst>
                </a:gridCol>
              </a:tblGrid>
              <a:tr h="2810826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8061660"/>
                  </a:ext>
                </a:extLst>
              </a:tr>
              <a:tr h="2858036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3681893"/>
                  </a:ext>
                </a:extLst>
              </a:tr>
            </a:tbl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:a16="http://schemas.microsoft.com/office/drawing/2014/main" id="{A30107A7-DE44-CA1C-B725-759B3C37129C}"/>
              </a:ext>
            </a:extLst>
          </p:cNvPr>
          <p:cNvSpPr txBox="1"/>
          <p:nvPr/>
        </p:nvSpPr>
        <p:spPr>
          <a:xfrm>
            <a:off x="155217" y="763998"/>
            <a:ext cx="93970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Roberto ha comprado unos patines por 45 € y un casco por 32 €. Ha pagado con 100 €. ¿Cuánto dinero le ha sobrado?</a:t>
            </a:r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63755BF7-3DA4-11F1-D3A3-39035E6C258E}"/>
              </a:ext>
            </a:extLst>
          </p:cNvPr>
          <p:cNvSpPr/>
          <p:nvPr/>
        </p:nvSpPr>
        <p:spPr>
          <a:xfrm>
            <a:off x="641252" y="1447186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69F7C18D-9907-94C9-1C20-CB5399966AC6}"/>
              </a:ext>
            </a:extLst>
          </p:cNvPr>
          <p:cNvSpPr txBox="1"/>
          <p:nvPr/>
        </p:nvSpPr>
        <p:spPr>
          <a:xfrm>
            <a:off x="686500" y="1447186"/>
            <a:ext cx="1555427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SITUACIÓN</a:t>
            </a:r>
          </a:p>
          <a:p>
            <a:pPr algn="ctr"/>
            <a:r>
              <a:rPr lang="es-ES" dirty="0"/>
              <a:t>INICIAL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patines y casco</a:t>
            </a:r>
          </a:p>
        </p:txBody>
      </p:sp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850163ED-AA88-A25C-0445-235DAB9B33B5}"/>
              </a:ext>
            </a:extLst>
          </p:cNvPr>
          <p:cNvSpPr/>
          <p:nvPr/>
        </p:nvSpPr>
        <p:spPr>
          <a:xfrm>
            <a:off x="3307558" y="1447186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7890C9B1-75EA-2434-59D1-B73F4CD2498F}"/>
              </a:ext>
            </a:extLst>
          </p:cNvPr>
          <p:cNvSpPr txBox="1"/>
          <p:nvPr/>
        </p:nvSpPr>
        <p:spPr>
          <a:xfrm>
            <a:off x="3412567" y="1447186"/>
            <a:ext cx="1435906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OPERACIÓN</a:t>
            </a:r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sumar</a:t>
            </a:r>
          </a:p>
        </p:txBody>
      </p:sp>
      <p:sp>
        <p:nvSpPr>
          <p:cNvPr id="15" name="Flecha: a la derecha 14">
            <a:extLst>
              <a:ext uri="{FF2B5EF4-FFF2-40B4-BE49-F238E27FC236}">
                <a16:creationId xmlns:a16="http://schemas.microsoft.com/office/drawing/2014/main" id="{7821E104-C1D8-9EF1-2D9F-02DDC1037905}"/>
              </a:ext>
            </a:extLst>
          </p:cNvPr>
          <p:cNvSpPr/>
          <p:nvPr/>
        </p:nvSpPr>
        <p:spPr>
          <a:xfrm>
            <a:off x="2308161" y="214622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581BFD1D-557A-382C-9703-4E1C782F86AB}"/>
              </a:ext>
            </a:extLst>
          </p:cNvPr>
          <p:cNvSpPr txBox="1"/>
          <p:nvPr/>
        </p:nvSpPr>
        <p:spPr>
          <a:xfrm>
            <a:off x="2284212" y="1788097"/>
            <a:ext cx="1023346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Acción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compro los dos</a:t>
            </a:r>
          </a:p>
        </p:txBody>
      </p:sp>
      <p:sp>
        <p:nvSpPr>
          <p:cNvPr id="22" name="Rectángulo: esquinas redondeadas 21">
            <a:extLst>
              <a:ext uri="{FF2B5EF4-FFF2-40B4-BE49-F238E27FC236}">
                <a16:creationId xmlns:a16="http://schemas.microsoft.com/office/drawing/2014/main" id="{EB0735F3-9695-659D-81FC-A8419552E58D}"/>
              </a:ext>
            </a:extLst>
          </p:cNvPr>
          <p:cNvSpPr/>
          <p:nvPr/>
        </p:nvSpPr>
        <p:spPr>
          <a:xfrm>
            <a:off x="5973864" y="1447186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86D693DC-B58F-AF2E-9E34-B36F80A5E79A}"/>
              </a:ext>
            </a:extLst>
          </p:cNvPr>
          <p:cNvSpPr txBox="1"/>
          <p:nvPr/>
        </p:nvSpPr>
        <p:spPr>
          <a:xfrm>
            <a:off x="6078873" y="1447186"/>
            <a:ext cx="1435906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OPERACIÓN</a:t>
            </a:r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restar</a:t>
            </a:r>
          </a:p>
        </p:txBody>
      </p:sp>
      <p:sp>
        <p:nvSpPr>
          <p:cNvPr id="24" name="Flecha: a la derecha 23">
            <a:extLst>
              <a:ext uri="{FF2B5EF4-FFF2-40B4-BE49-F238E27FC236}">
                <a16:creationId xmlns:a16="http://schemas.microsoft.com/office/drawing/2014/main" id="{AF09E7F6-0414-90BF-20AB-4BD96D021DFA}"/>
              </a:ext>
            </a:extLst>
          </p:cNvPr>
          <p:cNvSpPr/>
          <p:nvPr/>
        </p:nvSpPr>
        <p:spPr>
          <a:xfrm>
            <a:off x="4974467" y="214622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5B502E59-F71D-0600-CA00-2C8ED7FD931D}"/>
              </a:ext>
            </a:extLst>
          </p:cNvPr>
          <p:cNvSpPr txBox="1"/>
          <p:nvPr/>
        </p:nvSpPr>
        <p:spPr>
          <a:xfrm>
            <a:off x="4950518" y="1788097"/>
            <a:ext cx="10233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Acción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sobrar</a:t>
            </a:r>
          </a:p>
        </p:txBody>
      </p:sp>
      <p:sp>
        <p:nvSpPr>
          <p:cNvPr id="27" name="Flecha: a la derecha 26">
            <a:extLst>
              <a:ext uri="{FF2B5EF4-FFF2-40B4-BE49-F238E27FC236}">
                <a16:creationId xmlns:a16="http://schemas.microsoft.com/office/drawing/2014/main" id="{85D3BA6C-BE8B-12A0-8006-5ABC8F1E760C}"/>
              </a:ext>
            </a:extLst>
          </p:cNvPr>
          <p:cNvSpPr/>
          <p:nvPr/>
        </p:nvSpPr>
        <p:spPr>
          <a:xfrm>
            <a:off x="7619784" y="2146224"/>
            <a:ext cx="378323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4EB8F10B-FF42-7130-B953-F324FD5D7A8D}"/>
              </a:ext>
            </a:extLst>
          </p:cNvPr>
          <p:cNvSpPr txBox="1"/>
          <p:nvPr/>
        </p:nvSpPr>
        <p:spPr>
          <a:xfrm>
            <a:off x="8051006" y="1805119"/>
            <a:ext cx="15600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SOLUCIÓN:</a:t>
            </a:r>
          </a:p>
          <a:p>
            <a:pPr algn="ctr"/>
            <a:r>
              <a:rPr lang="es-ES" dirty="0"/>
              <a:t>_____________</a:t>
            </a:r>
          </a:p>
          <a:p>
            <a:pPr algn="ctr"/>
            <a:r>
              <a:rPr lang="es-ES" dirty="0"/>
              <a:t>_____________</a:t>
            </a: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BBEB95D6-D580-1FE7-D639-00501BBA6CD3}"/>
              </a:ext>
            </a:extLst>
          </p:cNvPr>
          <p:cNvSpPr txBox="1"/>
          <p:nvPr/>
        </p:nvSpPr>
        <p:spPr>
          <a:xfrm>
            <a:off x="155217" y="3607837"/>
            <a:ext cx="93970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Lucía quiere comprar unos patines que cuestan 45 € y un casco que cuesta 32 €. Solo tiene 50 €. ¿Cuánto dinero le falta?</a:t>
            </a:r>
          </a:p>
        </p:txBody>
      </p:sp>
      <p:sp>
        <p:nvSpPr>
          <p:cNvPr id="31" name="Rectángulo: esquinas redondeadas 30">
            <a:extLst>
              <a:ext uri="{FF2B5EF4-FFF2-40B4-BE49-F238E27FC236}">
                <a16:creationId xmlns:a16="http://schemas.microsoft.com/office/drawing/2014/main" id="{67AFA6CB-07D2-C5DE-73BE-C28F17D8238C}"/>
              </a:ext>
            </a:extLst>
          </p:cNvPr>
          <p:cNvSpPr/>
          <p:nvPr/>
        </p:nvSpPr>
        <p:spPr>
          <a:xfrm>
            <a:off x="641252" y="4291025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81633443-C60D-37E5-876E-79EDB770732E}"/>
              </a:ext>
            </a:extLst>
          </p:cNvPr>
          <p:cNvSpPr txBox="1"/>
          <p:nvPr/>
        </p:nvSpPr>
        <p:spPr>
          <a:xfrm>
            <a:off x="686499" y="4291025"/>
            <a:ext cx="1555427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SITUACIÓN</a:t>
            </a:r>
          </a:p>
          <a:p>
            <a:pPr algn="ctr"/>
            <a:r>
              <a:rPr lang="es-ES" dirty="0"/>
              <a:t>INICIAL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patines y casco</a:t>
            </a:r>
          </a:p>
        </p:txBody>
      </p:sp>
      <p:sp>
        <p:nvSpPr>
          <p:cNvPr id="34" name="Rectángulo: esquinas redondeadas 33">
            <a:extLst>
              <a:ext uri="{FF2B5EF4-FFF2-40B4-BE49-F238E27FC236}">
                <a16:creationId xmlns:a16="http://schemas.microsoft.com/office/drawing/2014/main" id="{6C5592EB-2B4F-5EC5-9B5F-B3AFF980BB2F}"/>
              </a:ext>
            </a:extLst>
          </p:cNvPr>
          <p:cNvSpPr/>
          <p:nvPr/>
        </p:nvSpPr>
        <p:spPr>
          <a:xfrm>
            <a:off x="3307558" y="4291025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A981F571-F15C-98F6-5C89-34781124F0BB}"/>
              </a:ext>
            </a:extLst>
          </p:cNvPr>
          <p:cNvSpPr txBox="1"/>
          <p:nvPr/>
        </p:nvSpPr>
        <p:spPr>
          <a:xfrm>
            <a:off x="3412567" y="4291025"/>
            <a:ext cx="1435906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OPERACIÓN</a:t>
            </a:r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sumar</a:t>
            </a:r>
          </a:p>
        </p:txBody>
      </p:sp>
      <p:sp>
        <p:nvSpPr>
          <p:cNvPr id="36" name="Flecha: a la derecha 35">
            <a:extLst>
              <a:ext uri="{FF2B5EF4-FFF2-40B4-BE49-F238E27FC236}">
                <a16:creationId xmlns:a16="http://schemas.microsoft.com/office/drawing/2014/main" id="{F029D67E-8025-3B3E-1857-EFFFDDF8CFC7}"/>
              </a:ext>
            </a:extLst>
          </p:cNvPr>
          <p:cNvSpPr/>
          <p:nvPr/>
        </p:nvSpPr>
        <p:spPr>
          <a:xfrm>
            <a:off x="2308161" y="4990063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0" name="CuadroTexto 39">
            <a:extLst>
              <a:ext uri="{FF2B5EF4-FFF2-40B4-BE49-F238E27FC236}">
                <a16:creationId xmlns:a16="http://schemas.microsoft.com/office/drawing/2014/main" id="{677CF063-2BD6-664C-033B-049E1C31C2B9}"/>
              </a:ext>
            </a:extLst>
          </p:cNvPr>
          <p:cNvSpPr txBox="1"/>
          <p:nvPr/>
        </p:nvSpPr>
        <p:spPr>
          <a:xfrm>
            <a:off x="2284212" y="4631936"/>
            <a:ext cx="102334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Acción</a:t>
            </a:r>
          </a:p>
          <a:p>
            <a:pPr algn="ctr"/>
            <a:endParaRPr lang="es-ES" dirty="0"/>
          </a:p>
          <a:p>
            <a:pPr algn="ctr"/>
            <a:endParaRPr lang="es-ES" sz="1600" dirty="0"/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compro los dos</a:t>
            </a:r>
          </a:p>
        </p:txBody>
      </p:sp>
      <p:sp>
        <p:nvSpPr>
          <p:cNvPr id="41" name="Rectángulo: esquinas redondeadas 40">
            <a:extLst>
              <a:ext uri="{FF2B5EF4-FFF2-40B4-BE49-F238E27FC236}">
                <a16:creationId xmlns:a16="http://schemas.microsoft.com/office/drawing/2014/main" id="{5CE4DC79-0620-A751-F46A-CB35B8CEA0E6}"/>
              </a:ext>
            </a:extLst>
          </p:cNvPr>
          <p:cNvSpPr/>
          <p:nvPr/>
        </p:nvSpPr>
        <p:spPr>
          <a:xfrm>
            <a:off x="5973864" y="4291025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AC474EF9-3AE6-F78E-60FD-744318B488A0}"/>
              </a:ext>
            </a:extLst>
          </p:cNvPr>
          <p:cNvSpPr txBox="1"/>
          <p:nvPr/>
        </p:nvSpPr>
        <p:spPr>
          <a:xfrm>
            <a:off x="6078873" y="4291025"/>
            <a:ext cx="1435906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OPERACIÓN</a:t>
            </a:r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restar</a:t>
            </a:r>
          </a:p>
        </p:txBody>
      </p:sp>
      <p:sp>
        <p:nvSpPr>
          <p:cNvPr id="43" name="Flecha: a la derecha 42">
            <a:extLst>
              <a:ext uri="{FF2B5EF4-FFF2-40B4-BE49-F238E27FC236}">
                <a16:creationId xmlns:a16="http://schemas.microsoft.com/office/drawing/2014/main" id="{8DAE266B-43EF-945A-7618-EEF176FA2789}"/>
              </a:ext>
            </a:extLst>
          </p:cNvPr>
          <p:cNvSpPr/>
          <p:nvPr/>
        </p:nvSpPr>
        <p:spPr>
          <a:xfrm>
            <a:off x="4974467" y="4990063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4" name="CuadroTexto 43">
            <a:extLst>
              <a:ext uri="{FF2B5EF4-FFF2-40B4-BE49-F238E27FC236}">
                <a16:creationId xmlns:a16="http://schemas.microsoft.com/office/drawing/2014/main" id="{15D68450-5A23-2343-1BDE-CFD50CE1A78A}"/>
              </a:ext>
            </a:extLst>
          </p:cNvPr>
          <p:cNvSpPr txBox="1"/>
          <p:nvPr/>
        </p:nvSpPr>
        <p:spPr>
          <a:xfrm>
            <a:off x="4950518" y="4631936"/>
            <a:ext cx="10233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Acción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faltar</a:t>
            </a:r>
          </a:p>
        </p:txBody>
      </p:sp>
      <p:sp>
        <p:nvSpPr>
          <p:cNvPr id="45" name="Flecha: a la derecha 44">
            <a:extLst>
              <a:ext uri="{FF2B5EF4-FFF2-40B4-BE49-F238E27FC236}">
                <a16:creationId xmlns:a16="http://schemas.microsoft.com/office/drawing/2014/main" id="{A024B33D-A560-5907-B022-CB62F89EC5B5}"/>
              </a:ext>
            </a:extLst>
          </p:cNvPr>
          <p:cNvSpPr/>
          <p:nvPr/>
        </p:nvSpPr>
        <p:spPr>
          <a:xfrm>
            <a:off x="7619784" y="4990063"/>
            <a:ext cx="378323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6" name="CuadroTexto 45">
            <a:extLst>
              <a:ext uri="{FF2B5EF4-FFF2-40B4-BE49-F238E27FC236}">
                <a16:creationId xmlns:a16="http://schemas.microsoft.com/office/drawing/2014/main" id="{CAE36BAB-E08A-F979-6D2A-906B7DE45E24}"/>
              </a:ext>
            </a:extLst>
          </p:cNvPr>
          <p:cNvSpPr txBox="1"/>
          <p:nvPr/>
        </p:nvSpPr>
        <p:spPr>
          <a:xfrm>
            <a:off x="8051006" y="4648958"/>
            <a:ext cx="15600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SOLUCIÓN:</a:t>
            </a:r>
          </a:p>
          <a:p>
            <a:pPr algn="ctr"/>
            <a:r>
              <a:rPr lang="es-ES" dirty="0"/>
              <a:t>_____________</a:t>
            </a:r>
          </a:p>
          <a:p>
            <a:pPr algn="ctr"/>
            <a:r>
              <a:rPr lang="es-ES" dirty="0"/>
              <a:t>_____________</a:t>
            </a:r>
          </a:p>
        </p:txBody>
      </p:sp>
      <p:sp>
        <p:nvSpPr>
          <p:cNvPr id="49" name="CuadroTexto 48">
            <a:extLst>
              <a:ext uri="{FF2B5EF4-FFF2-40B4-BE49-F238E27FC236}">
                <a16:creationId xmlns:a16="http://schemas.microsoft.com/office/drawing/2014/main" id="{12C13BBF-5CB3-06F8-C5D3-665E63F22E8A}"/>
              </a:ext>
            </a:extLst>
          </p:cNvPr>
          <p:cNvSpPr txBox="1"/>
          <p:nvPr/>
        </p:nvSpPr>
        <p:spPr>
          <a:xfrm>
            <a:off x="0" y="6489073"/>
            <a:ext cx="867645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s-ES" sz="11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Autor pictogramas: Sergio Palao. Procedencia: ARASAAC (</a:t>
            </a:r>
            <a:r>
              <a:rPr lang="es-ES" sz="1100" b="0" u="sng" strike="noStrike" spc="-1" dirty="0">
                <a:solidFill>
                  <a:srgbClr val="0000FF"/>
                </a:solidFill>
                <a:uFillTx/>
                <a:latin typeface="Arial"/>
                <a:ea typeface="Microsoft YaHei"/>
                <a:hlinkClick r:id="rId2"/>
              </a:rPr>
              <a:t>http://arasaac.org</a:t>
            </a:r>
            <a:r>
              <a:rPr lang="es-ES" sz="11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). Licencia: CC (BY-NC-SA). Autora: Alicia López Romero</a:t>
            </a:r>
            <a:endParaRPr lang="es-ES" sz="1100" b="0" strike="noStrike" spc="-1" dirty="0">
              <a:latin typeface="Arial"/>
            </a:endParaRPr>
          </a:p>
        </p:txBody>
      </p:sp>
      <p:pic>
        <p:nvPicPr>
          <p:cNvPr id="8" name="Imagen 7" descr="Imagen que contiene edificio, ventana&#10;&#10;El contenido generado por IA puede ser incorrecto.">
            <a:extLst>
              <a:ext uri="{FF2B5EF4-FFF2-40B4-BE49-F238E27FC236}">
                <a16:creationId xmlns:a16="http://schemas.microsoft.com/office/drawing/2014/main" id="{BF2055AE-4105-3DC6-AE10-95AB9A47DD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376" y="2039648"/>
            <a:ext cx="1040517" cy="1040517"/>
          </a:xfrm>
          <a:prstGeom prst="rect">
            <a:avLst/>
          </a:prstGeom>
        </p:spPr>
      </p:pic>
      <p:pic>
        <p:nvPicPr>
          <p:cNvPr id="11" name="Imagen 10" descr="Imagen que contiene edificio, ventana&#10;&#10;El contenido generado por IA puede ser incorrecto.">
            <a:extLst>
              <a:ext uri="{FF2B5EF4-FFF2-40B4-BE49-F238E27FC236}">
                <a16:creationId xmlns:a16="http://schemas.microsoft.com/office/drawing/2014/main" id="{02050EE9-7CCF-B78C-2BF5-5F88EFF9A1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321" y="4877883"/>
            <a:ext cx="1040517" cy="1040517"/>
          </a:xfrm>
          <a:prstGeom prst="rect">
            <a:avLst/>
          </a:prstGeom>
        </p:spPr>
      </p:pic>
      <p:pic>
        <p:nvPicPr>
          <p:cNvPr id="16" name="Imagen 15" descr="Logotipo&#10;&#10;El contenido generado por IA puede ser incorrecto.">
            <a:extLst>
              <a:ext uri="{FF2B5EF4-FFF2-40B4-BE49-F238E27FC236}">
                <a16:creationId xmlns:a16="http://schemas.microsoft.com/office/drawing/2014/main" id="{93791135-1986-A318-4C30-23462E42DDC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950" y="983359"/>
            <a:ext cx="828631" cy="828631"/>
          </a:xfrm>
          <a:prstGeom prst="rect">
            <a:avLst/>
          </a:prstGeom>
        </p:spPr>
      </p:pic>
      <p:pic>
        <p:nvPicPr>
          <p:cNvPr id="19" name="Imagen 18" descr="Icono&#10;&#10;El contenido generado por IA puede ser incorrecto.">
            <a:extLst>
              <a:ext uri="{FF2B5EF4-FFF2-40B4-BE49-F238E27FC236}">
                <a16:creationId xmlns:a16="http://schemas.microsoft.com/office/drawing/2014/main" id="{FD409530-170C-E932-23B5-AE8F43CEAD7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3132" y="1112595"/>
            <a:ext cx="616832" cy="616832"/>
          </a:xfrm>
          <a:prstGeom prst="rect">
            <a:avLst/>
          </a:prstGeom>
        </p:spPr>
      </p:pic>
      <p:pic>
        <p:nvPicPr>
          <p:cNvPr id="33" name="Imagen 32" descr="Logotipo&#10;&#10;El contenido generado por IA puede ser incorrecto.">
            <a:extLst>
              <a:ext uri="{FF2B5EF4-FFF2-40B4-BE49-F238E27FC236}">
                <a16:creationId xmlns:a16="http://schemas.microsoft.com/office/drawing/2014/main" id="{7FB55707-0AF1-C654-CF42-57E77150E5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5342" y="3853557"/>
            <a:ext cx="828631" cy="828631"/>
          </a:xfrm>
          <a:prstGeom prst="rect">
            <a:avLst/>
          </a:prstGeom>
        </p:spPr>
      </p:pic>
      <p:pic>
        <p:nvPicPr>
          <p:cNvPr id="37" name="Imagen 36" descr="Icono&#10;&#10;El contenido generado por IA puede ser incorrecto.">
            <a:extLst>
              <a:ext uri="{FF2B5EF4-FFF2-40B4-BE49-F238E27FC236}">
                <a16:creationId xmlns:a16="http://schemas.microsoft.com/office/drawing/2014/main" id="{AB653E24-D83A-D18A-FF89-4AC46F051F3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2359" y="3979748"/>
            <a:ext cx="616832" cy="616832"/>
          </a:xfrm>
          <a:prstGeom prst="rect">
            <a:avLst/>
          </a:prstGeom>
        </p:spPr>
      </p:pic>
      <p:pic>
        <p:nvPicPr>
          <p:cNvPr id="39" name="Imagen 38" descr="Interfaz de usuario gráfica&#10;&#10;El contenido generado por IA puede ser incorrecto.">
            <a:extLst>
              <a:ext uri="{FF2B5EF4-FFF2-40B4-BE49-F238E27FC236}">
                <a16:creationId xmlns:a16="http://schemas.microsoft.com/office/drawing/2014/main" id="{D0E240DA-8BC2-C4A5-5FD5-81AD086C16A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77" b="23247"/>
          <a:stretch>
            <a:fillRect/>
          </a:stretch>
        </p:blipFill>
        <p:spPr>
          <a:xfrm>
            <a:off x="5161979" y="1315392"/>
            <a:ext cx="790896" cy="426102"/>
          </a:xfrm>
          <a:prstGeom prst="rect">
            <a:avLst/>
          </a:prstGeom>
        </p:spPr>
      </p:pic>
      <p:pic>
        <p:nvPicPr>
          <p:cNvPr id="47" name="Imagen 46" descr="Interfaz de usuario gráfica&#10;&#10;El contenido generado por IA puede ser incorrecto.">
            <a:extLst>
              <a:ext uri="{FF2B5EF4-FFF2-40B4-BE49-F238E27FC236}">
                <a16:creationId xmlns:a16="http://schemas.microsoft.com/office/drawing/2014/main" id="{13025431-E94E-11FA-DB67-856494E4114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77" b="23247"/>
          <a:stretch>
            <a:fillRect/>
          </a:stretch>
        </p:blipFill>
        <p:spPr>
          <a:xfrm>
            <a:off x="5055523" y="4258054"/>
            <a:ext cx="790896" cy="426102"/>
          </a:xfrm>
          <a:prstGeom prst="rect">
            <a:avLst/>
          </a:prstGeom>
        </p:spPr>
      </p:pic>
      <p:pic>
        <p:nvPicPr>
          <p:cNvPr id="51" name="Imagen 50" descr="Interfaz de usuario gráfica&#10;&#10;El contenido generado por IA puede ser incorrecto.">
            <a:extLst>
              <a:ext uri="{FF2B5EF4-FFF2-40B4-BE49-F238E27FC236}">
                <a16:creationId xmlns:a16="http://schemas.microsoft.com/office/drawing/2014/main" id="{7D7F70CA-E5CB-6225-75BF-E47E1AE638D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77" b="23247"/>
          <a:stretch>
            <a:fillRect/>
          </a:stretch>
        </p:blipFill>
        <p:spPr>
          <a:xfrm>
            <a:off x="4825181" y="1067377"/>
            <a:ext cx="790896" cy="426102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699B2929-6350-7BB1-20FA-2098134EF5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217" y="221590"/>
            <a:ext cx="9595566" cy="404199"/>
          </a:xfrm>
        </p:spPr>
        <p:txBody>
          <a:bodyPr>
            <a:noAutofit/>
          </a:bodyPr>
          <a:lstStyle/>
          <a:p>
            <a:pPr algn="ctr"/>
            <a:r>
              <a:rPr lang="es-ES" sz="2200" dirty="0"/>
              <a:t>PROBLEMAS DE DOS OPERACIONES. TIPO: DOS ACCIONES SUCESIVAS (4)</a:t>
            </a:r>
            <a:br>
              <a:rPr lang="es-ES" sz="2200" dirty="0"/>
            </a:br>
            <a:r>
              <a:rPr lang="es-ES" sz="2200" dirty="0">
                <a:solidFill>
                  <a:srgbClr val="00B050"/>
                </a:solidFill>
              </a:rPr>
              <a:t>SOLUCIONES</a:t>
            </a:r>
            <a:endParaRPr lang="es-ES" sz="2200" dirty="0"/>
          </a:p>
        </p:txBody>
      </p:sp>
    </p:spTree>
    <p:extLst>
      <p:ext uri="{BB962C8B-B14F-4D97-AF65-F5344CB8AC3E}">
        <p14:creationId xmlns:p14="http://schemas.microsoft.com/office/powerpoint/2010/main" val="23344289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B2BFDD6B-622D-53F3-EDB2-FDA3C8DC424B}"/>
              </a:ext>
            </a:extLst>
          </p:cNvPr>
          <p:cNvSpPr txBox="1"/>
          <p:nvPr/>
        </p:nvSpPr>
        <p:spPr>
          <a:xfrm>
            <a:off x="198634" y="253858"/>
            <a:ext cx="95087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dirty="0">
                <a:latin typeface="Amiri" panose="00000500000000000000" pitchFamily="2" charset="-78"/>
                <a:ea typeface="Amiri" panose="00000500000000000000" pitchFamily="2" charset="-78"/>
                <a:cs typeface="Amiri" panose="00000500000000000000" pitchFamily="2" charset="-78"/>
              </a:rPr>
              <a:t>Al final del material se incluyen las “soluciones”, donde se detallan las acciones y operaciones correspondientes a cada problema.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6D579F2-F884-E22F-A958-15518226F72E}"/>
              </a:ext>
            </a:extLst>
          </p:cNvPr>
          <p:cNvSpPr txBox="1"/>
          <p:nvPr/>
        </p:nvSpPr>
        <p:spPr>
          <a:xfrm>
            <a:off x="305688" y="1177188"/>
            <a:ext cx="95087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En una frutería tienen una caja con 60 kg de manzanas. Por la mañana venden 37 kg y por la tarde venden 16 kg. ¿Cuántos kg tiene ahora la caja?</a:t>
            </a:r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DE09C755-90E1-0C16-46AD-C620A2F1B865}"/>
              </a:ext>
            </a:extLst>
          </p:cNvPr>
          <p:cNvSpPr/>
          <p:nvPr/>
        </p:nvSpPr>
        <p:spPr>
          <a:xfrm>
            <a:off x="791723" y="1860376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6DEAE1D-50E5-B8D9-D220-E1D171F5BED6}"/>
              </a:ext>
            </a:extLst>
          </p:cNvPr>
          <p:cNvSpPr txBox="1"/>
          <p:nvPr/>
        </p:nvSpPr>
        <p:spPr>
          <a:xfrm>
            <a:off x="931646" y="1860376"/>
            <a:ext cx="1366079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SITUACIÓN</a:t>
            </a:r>
          </a:p>
          <a:p>
            <a:pPr algn="ctr"/>
            <a:r>
              <a:rPr lang="es-ES" dirty="0"/>
              <a:t>INICIAL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60 kilos</a:t>
            </a:r>
          </a:p>
        </p:txBody>
      </p:sp>
      <p:pic>
        <p:nvPicPr>
          <p:cNvPr id="7" name="Imagen 6" descr="Diagrama&#10;&#10;El contenido generado por IA puede ser incorrecto.">
            <a:extLst>
              <a:ext uri="{FF2B5EF4-FFF2-40B4-BE49-F238E27FC236}">
                <a16:creationId xmlns:a16="http://schemas.microsoft.com/office/drawing/2014/main" id="{9F59C8B3-5A27-F300-C83B-85F5F7AE8C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344" y="2506707"/>
            <a:ext cx="1074678" cy="1074678"/>
          </a:xfrm>
          <a:prstGeom prst="rect">
            <a:avLst/>
          </a:prstGeom>
        </p:spPr>
      </p:pic>
      <p:sp>
        <p:nvSpPr>
          <p:cNvPr id="8" name="Rectángulo: esquinas redondeadas 7">
            <a:extLst>
              <a:ext uri="{FF2B5EF4-FFF2-40B4-BE49-F238E27FC236}">
                <a16:creationId xmlns:a16="http://schemas.microsoft.com/office/drawing/2014/main" id="{FEC5AE6F-601F-49BE-ECF5-21308286659E}"/>
              </a:ext>
            </a:extLst>
          </p:cNvPr>
          <p:cNvSpPr/>
          <p:nvPr/>
        </p:nvSpPr>
        <p:spPr>
          <a:xfrm>
            <a:off x="3458029" y="1860376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9E30F921-4B1F-34DE-FAC4-6933A4868408}"/>
              </a:ext>
            </a:extLst>
          </p:cNvPr>
          <p:cNvSpPr txBox="1"/>
          <p:nvPr/>
        </p:nvSpPr>
        <p:spPr>
          <a:xfrm>
            <a:off x="3563038" y="1860376"/>
            <a:ext cx="1435906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OPERACIÓN</a:t>
            </a:r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restar</a:t>
            </a:r>
          </a:p>
        </p:txBody>
      </p:sp>
      <p:sp>
        <p:nvSpPr>
          <p:cNvPr id="10" name="Flecha: a la derecha 9">
            <a:extLst>
              <a:ext uri="{FF2B5EF4-FFF2-40B4-BE49-F238E27FC236}">
                <a16:creationId xmlns:a16="http://schemas.microsoft.com/office/drawing/2014/main" id="{2A449060-A9F3-CE06-E1AC-8CADA87E5F10}"/>
              </a:ext>
            </a:extLst>
          </p:cNvPr>
          <p:cNvSpPr/>
          <p:nvPr/>
        </p:nvSpPr>
        <p:spPr>
          <a:xfrm>
            <a:off x="2458632" y="255941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11" name="Imagen 10" descr="Logotipo&#10;&#10;El contenido generado por IA puede ser incorrecto.">
            <a:extLst>
              <a:ext uri="{FF2B5EF4-FFF2-40B4-BE49-F238E27FC236}">
                <a16:creationId xmlns:a16="http://schemas.microsoft.com/office/drawing/2014/main" id="{E1356770-79B1-111A-57CE-7D3DBC05BF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0726">
            <a:off x="1042719" y="2407780"/>
            <a:ext cx="691809" cy="691809"/>
          </a:xfrm>
          <a:prstGeom prst="rect">
            <a:avLst/>
          </a:prstGeom>
        </p:spPr>
      </p:pic>
      <p:pic>
        <p:nvPicPr>
          <p:cNvPr id="12" name="Imagen 11" descr="Logotipo&#10;&#10;El contenido generado por IA puede ser incorrecto.">
            <a:extLst>
              <a:ext uri="{FF2B5EF4-FFF2-40B4-BE49-F238E27FC236}">
                <a16:creationId xmlns:a16="http://schemas.microsoft.com/office/drawing/2014/main" id="{D3DD5A72-4B5A-84FC-1DCE-00CF841F7AE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33012">
            <a:off x="1330596" y="2613302"/>
            <a:ext cx="584776" cy="584776"/>
          </a:xfrm>
          <a:prstGeom prst="rect">
            <a:avLst/>
          </a:prstGeom>
        </p:spPr>
      </p:pic>
      <p:pic>
        <p:nvPicPr>
          <p:cNvPr id="13" name="Imagen 12" descr="Logotipo&#10;&#10;El contenido generado por IA puede ser incorrecto.">
            <a:extLst>
              <a:ext uri="{FF2B5EF4-FFF2-40B4-BE49-F238E27FC236}">
                <a16:creationId xmlns:a16="http://schemas.microsoft.com/office/drawing/2014/main" id="{C66931A2-BD43-28B9-F81C-F40192F7A4F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33012">
            <a:off x="1625054" y="2497142"/>
            <a:ext cx="584776" cy="584776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7555C54C-2FD6-12E7-E244-883CF23DA23C}"/>
              </a:ext>
            </a:extLst>
          </p:cNvPr>
          <p:cNvSpPr txBox="1"/>
          <p:nvPr/>
        </p:nvSpPr>
        <p:spPr>
          <a:xfrm>
            <a:off x="2434683" y="2201287"/>
            <a:ext cx="102334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Acción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vender</a:t>
            </a:r>
          </a:p>
        </p:txBody>
      </p:sp>
      <p:sp>
        <p:nvSpPr>
          <p:cNvPr id="15" name="Rectángulo: esquinas redondeadas 14">
            <a:extLst>
              <a:ext uri="{FF2B5EF4-FFF2-40B4-BE49-F238E27FC236}">
                <a16:creationId xmlns:a16="http://schemas.microsoft.com/office/drawing/2014/main" id="{A923A4E2-C1BF-1C35-C6F0-7B2166F14B65}"/>
              </a:ext>
            </a:extLst>
          </p:cNvPr>
          <p:cNvSpPr/>
          <p:nvPr/>
        </p:nvSpPr>
        <p:spPr>
          <a:xfrm>
            <a:off x="6124335" y="1860376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01ACB72F-9C23-43AE-76AF-FA0B1AD0C501}"/>
              </a:ext>
            </a:extLst>
          </p:cNvPr>
          <p:cNvSpPr txBox="1"/>
          <p:nvPr/>
        </p:nvSpPr>
        <p:spPr>
          <a:xfrm>
            <a:off x="6229344" y="1860376"/>
            <a:ext cx="1435906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OPERACIÓN</a:t>
            </a:r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restar</a:t>
            </a:r>
          </a:p>
        </p:txBody>
      </p:sp>
      <p:sp>
        <p:nvSpPr>
          <p:cNvPr id="17" name="Flecha: a la derecha 16">
            <a:extLst>
              <a:ext uri="{FF2B5EF4-FFF2-40B4-BE49-F238E27FC236}">
                <a16:creationId xmlns:a16="http://schemas.microsoft.com/office/drawing/2014/main" id="{A3A3A3E8-848D-055C-685B-EBFC66328CD7}"/>
              </a:ext>
            </a:extLst>
          </p:cNvPr>
          <p:cNvSpPr/>
          <p:nvPr/>
        </p:nvSpPr>
        <p:spPr>
          <a:xfrm>
            <a:off x="5124938" y="255941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68006FC2-886D-4B89-6679-5ECE73059365}"/>
              </a:ext>
            </a:extLst>
          </p:cNvPr>
          <p:cNvSpPr txBox="1"/>
          <p:nvPr/>
        </p:nvSpPr>
        <p:spPr>
          <a:xfrm>
            <a:off x="5100989" y="2201287"/>
            <a:ext cx="102334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Acción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vender</a:t>
            </a:r>
          </a:p>
        </p:txBody>
      </p:sp>
      <p:sp>
        <p:nvSpPr>
          <p:cNvPr id="19" name="Flecha: a la derecha 18">
            <a:extLst>
              <a:ext uri="{FF2B5EF4-FFF2-40B4-BE49-F238E27FC236}">
                <a16:creationId xmlns:a16="http://schemas.microsoft.com/office/drawing/2014/main" id="{DFE948F5-A529-7690-F459-E8F1FFB2462C}"/>
              </a:ext>
            </a:extLst>
          </p:cNvPr>
          <p:cNvSpPr/>
          <p:nvPr/>
        </p:nvSpPr>
        <p:spPr>
          <a:xfrm>
            <a:off x="7770255" y="2559414"/>
            <a:ext cx="378323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ABFCF4E2-F00F-867D-B768-ABCC990C9AEE}"/>
              </a:ext>
            </a:extLst>
          </p:cNvPr>
          <p:cNvSpPr txBox="1"/>
          <p:nvPr/>
        </p:nvSpPr>
        <p:spPr>
          <a:xfrm>
            <a:off x="8201477" y="2218309"/>
            <a:ext cx="15600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SOLUCIÓN:</a:t>
            </a:r>
          </a:p>
          <a:p>
            <a:pPr algn="ctr"/>
            <a:r>
              <a:rPr lang="es-ES" dirty="0"/>
              <a:t>_____________</a:t>
            </a:r>
          </a:p>
          <a:p>
            <a:pPr algn="ctr"/>
            <a:r>
              <a:rPr lang="es-ES" dirty="0"/>
              <a:t>_____________</a:t>
            </a:r>
          </a:p>
        </p:txBody>
      </p:sp>
      <p:pic>
        <p:nvPicPr>
          <p:cNvPr id="21" name="Imagen 20" descr="Forma&#10;&#10;El contenido generado por IA puede ser incorrecto.">
            <a:extLst>
              <a:ext uri="{FF2B5EF4-FFF2-40B4-BE49-F238E27FC236}">
                <a16:creationId xmlns:a16="http://schemas.microsoft.com/office/drawing/2014/main" id="{519AA4D2-1276-5461-0694-092F0EDD70D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880" y="1643669"/>
            <a:ext cx="628988" cy="628988"/>
          </a:xfrm>
          <a:prstGeom prst="rect">
            <a:avLst/>
          </a:prstGeom>
        </p:spPr>
      </p:pic>
      <p:pic>
        <p:nvPicPr>
          <p:cNvPr id="22" name="Imagen 21" descr="Forma&#10;&#10;El contenido generado por IA puede ser incorrecto.">
            <a:extLst>
              <a:ext uri="{FF2B5EF4-FFF2-40B4-BE49-F238E27FC236}">
                <a16:creationId xmlns:a16="http://schemas.microsoft.com/office/drawing/2014/main" id="{1386E1A9-1FDE-F43D-4B87-623FA0B8759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0071" y="1643669"/>
            <a:ext cx="628988" cy="628988"/>
          </a:xfrm>
          <a:prstGeom prst="rect">
            <a:avLst/>
          </a:prstGeom>
        </p:spPr>
      </p:pic>
      <p:sp>
        <p:nvSpPr>
          <p:cNvPr id="23" name="Rectángulo 22">
            <a:extLst>
              <a:ext uri="{FF2B5EF4-FFF2-40B4-BE49-F238E27FC236}">
                <a16:creationId xmlns:a16="http://schemas.microsoft.com/office/drawing/2014/main" id="{5A2AFF43-5C17-3062-D2DD-2D4CF9455837}"/>
              </a:ext>
            </a:extLst>
          </p:cNvPr>
          <p:cNvSpPr/>
          <p:nvPr/>
        </p:nvSpPr>
        <p:spPr>
          <a:xfrm>
            <a:off x="218853" y="1105457"/>
            <a:ext cx="9595566" cy="28379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06AAFAA3-FA61-59E2-B748-19758D7ABB24}"/>
              </a:ext>
            </a:extLst>
          </p:cNvPr>
          <p:cNvSpPr txBox="1"/>
          <p:nvPr/>
        </p:nvSpPr>
        <p:spPr>
          <a:xfrm>
            <a:off x="0" y="6489073"/>
            <a:ext cx="867645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s-ES" sz="11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Autor pictogramas: Sergio Palao. Procedencia: ARASAAC (</a:t>
            </a:r>
            <a:r>
              <a:rPr lang="es-ES" sz="1100" b="0" u="sng" strike="noStrike" spc="-1" dirty="0">
                <a:solidFill>
                  <a:srgbClr val="0000FF"/>
                </a:solidFill>
                <a:uFillTx/>
                <a:latin typeface="Arial"/>
                <a:ea typeface="Microsoft YaHei"/>
                <a:hlinkClick r:id="rId6"/>
              </a:rPr>
              <a:t>http://arasaac.org</a:t>
            </a:r>
            <a:r>
              <a:rPr lang="es-ES" sz="11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). Licencia: CC (BY-NC-SA). Autora: Alicia López Romero</a:t>
            </a:r>
            <a:endParaRPr lang="es-ES" sz="1100" b="0" strike="noStrike" spc="-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991097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1B016A-C657-13C7-F5B5-6B5BA04B25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" name="Tabla 47">
            <a:extLst>
              <a:ext uri="{FF2B5EF4-FFF2-40B4-BE49-F238E27FC236}">
                <a16:creationId xmlns:a16="http://schemas.microsoft.com/office/drawing/2014/main" id="{D90837B8-8CC7-6C70-9D12-64C103951E75}"/>
              </a:ext>
            </a:extLst>
          </p:cNvPr>
          <p:cNvGraphicFramePr>
            <a:graphicFrameLocks noGrp="1"/>
          </p:cNvGraphicFramePr>
          <p:nvPr/>
        </p:nvGraphicFramePr>
        <p:xfrm>
          <a:off x="155217" y="731027"/>
          <a:ext cx="9595566" cy="56688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95566">
                  <a:extLst>
                    <a:ext uri="{9D8B030D-6E8A-4147-A177-3AD203B41FA5}">
                      <a16:colId xmlns:a16="http://schemas.microsoft.com/office/drawing/2014/main" val="498033912"/>
                    </a:ext>
                  </a:extLst>
                </a:gridCol>
              </a:tblGrid>
              <a:tr h="2810826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8061660"/>
                  </a:ext>
                </a:extLst>
              </a:tr>
              <a:tr h="2858036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3681893"/>
                  </a:ext>
                </a:extLst>
              </a:tr>
            </a:tbl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:a16="http://schemas.microsoft.com/office/drawing/2014/main" id="{CCF030F7-9343-A616-C613-DB2FD23307F0}"/>
              </a:ext>
            </a:extLst>
          </p:cNvPr>
          <p:cNvSpPr txBox="1"/>
          <p:nvPr/>
        </p:nvSpPr>
        <p:spPr>
          <a:xfrm>
            <a:off x="155217" y="763998"/>
            <a:ext cx="95087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En una frutería tienen una caja con 60 kg de manzanas. Por la mañana venden 37 kg y por la tarde venden 16 kg. ¿Cuántos kg tiene ahora la caja?</a:t>
            </a:r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67C4ACB0-2CF0-2DE8-8A10-054D38828490}"/>
              </a:ext>
            </a:extLst>
          </p:cNvPr>
          <p:cNvSpPr/>
          <p:nvPr/>
        </p:nvSpPr>
        <p:spPr>
          <a:xfrm>
            <a:off x="641252" y="1447186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5CE9FB32-C7E0-4478-C76F-DC2CBF2547F7}"/>
              </a:ext>
            </a:extLst>
          </p:cNvPr>
          <p:cNvSpPr txBox="1"/>
          <p:nvPr/>
        </p:nvSpPr>
        <p:spPr>
          <a:xfrm>
            <a:off x="737090" y="1447186"/>
            <a:ext cx="1454245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SITUACIÓN</a:t>
            </a:r>
          </a:p>
          <a:p>
            <a:pPr algn="ctr"/>
            <a:r>
              <a:rPr lang="es-ES" dirty="0"/>
              <a:t>INICIAL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dirty="0"/>
              <a:t>____________</a:t>
            </a:r>
          </a:p>
        </p:txBody>
      </p:sp>
      <p:pic>
        <p:nvPicPr>
          <p:cNvPr id="8" name="Imagen 7" descr="Diagrama&#10;&#10;El contenido generado por IA puede ser incorrecto.">
            <a:extLst>
              <a:ext uri="{FF2B5EF4-FFF2-40B4-BE49-F238E27FC236}">
                <a16:creationId xmlns:a16="http://schemas.microsoft.com/office/drawing/2014/main" id="{0D3DFE11-5AB6-23BC-09C3-848C92262A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873" y="2093517"/>
            <a:ext cx="1074678" cy="1074678"/>
          </a:xfrm>
          <a:prstGeom prst="rect">
            <a:avLst/>
          </a:prstGeom>
        </p:spPr>
      </p:pic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AFC5F678-E1A2-C3AF-BB39-8704E00B15FA}"/>
              </a:ext>
            </a:extLst>
          </p:cNvPr>
          <p:cNvSpPr/>
          <p:nvPr/>
        </p:nvSpPr>
        <p:spPr>
          <a:xfrm>
            <a:off x="3307558" y="1447186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A10A343D-18DC-4D7C-5FF7-75312BCEC61D}"/>
              </a:ext>
            </a:extLst>
          </p:cNvPr>
          <p:cNvSpPr txBox="1"/>
          <p:nvPr/>
        </p:nvSpPr>
        <p:spPr>
          <a:xfrm>
            <a:off x="3412567" y="1447186"/>
            <a:ext cx="14359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OPERACIÓN</a:t>
            </a:r>
          </a:p>
          <a:p>
            <a:pPr algn="ctr"/>
            <a:r>
              <a:rPr lang="es-ES" dirty="0"/>
              <a:t>___________</a:t>
            </a:r>
          </a:p>
        </p:txBody>
      </p:sp>
      <p:sp>
        <p:nvSpPr>
          <p:cNvPr id="15" name="Flecha: a la derecha 14">
            <a:extLst>
              <a:ext uri="{FF2B5EF4-FFF2-40B4-BE49-F238E27FC236}">
                <a16:creationId xmlns:a16="http://schemas.microsoft.com/office/drawing/2014/main" id="{CB84C1B6-7C65-AC5D-4D28-EA74CA46492B}"/>
              </a:ext>
            </a:extLst>
          </p:cNvPr>
          <p:cNvSpPr/>
          <p:nvPr/>
        </p:nvSpPr>
        <p:spPr>
          <a:xfrm>
            <a:off x="2308161" y="214622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17" name="Imagen 16" descr="Logotipo&#10;&#10;El contenido generado por IA puede ser incorrecto.">
            <a:extLst>
              <a:ext uri="{FF2B5EF4-FFF2-40B4-BE49-F238E27FC236}">
                <a16:creationId xmlns:a16="http://schemas.microsoft.com/office/drawing/2014/main" id="{B47A4BD6-A640-9F89-C943-4C0B8EFF1D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0726">
            <a:off x="892248" y="1994590"/>
            <a:ext cx="691809" cy="691809"/>
          </a:xfrm>
          <a:prstGeom prst="rect">
            <a:avLst/>
          </a:prstGeom>
        </p:spPr>
      </p:pic>
      <p:pic>
        <p:nvPicPr>
          <p:cNvPr id="19" name="Imagen 18" descr="Logotipo&#10;&#10;El contenido generado por IA puede ser incorrecto.">
            <a:extLst>
              <a:ext uri="{FF2B5EF4-FFF2-40B4-BE49-F238E27FC236}">
                <a16:creationId xmlns:a16="http://schemas.microsoft.com/office/drawing/2014/main" id="{CFCAE0EA-66D7-E28B-3481-37F731DD26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33012">
            <a:off x="1180125" y="2200112"/>
            <a:ext cx="584776" cy="584776"/>
          </a:xfrm>
          <a:prstGeom prst="rect">
            <a:avLst/>
          </a:prstGeom>
        </p:spPr>
      </p:pic>
      <p:pic>
        <p:nvPicPr>
          <p:cNvPr id="20" name="Imagen 19" descr="Logotipo&#10;&#10;El contenido generado por IA puede ser incorrecto.">
            <a:extLst>
              <a:ext uri="{FF2B5EF4-FFF2-40B4-BE49-F238E27FC236}">
                <a16:creationId xmlns:a16="http://schemas.microsoft.com/office/drawing/2014/main" id="{3FCA6D3B-8BA9-CC4B-7DBB-AF973DD41C4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33012">
            <a:off x="1474583" y="2083952"/>
            <a:ext cx="584776" cy="584776"/>
          </a:xfrm>
          <a:prstGeom prst="rect">
            <a:avLst/>
          </a:prstGeom>
        </p:spPr>
      </p:pic>
      <p:sp>
        <p:nvSpPr>
          <p:cNvPr id="21" name="CuadroTexto 20">
            <a:extLst>
              <a:ext uri="{FF2B5EF4-FFF2-40B4-BE49-F238E27FC236}">
                <a16:creationId xmlns:a16="http://schemas.microsoft.com/office/drawing/2014/main" id="{1C2A80A1-6E33-1145-FDAB-723FC9CA9DA6}"/>
              </a:ext>
            </a:extLst>
          </p:cNvPr>
          <p:cNvSpPr txBox="1"/>
          <p:nvPr/>
        </p:nvSpPr>
        <p:spPr>
          <a:xfrm>
            <a:off x="2284212" y="1788097"/>
            <a:ext cx="10233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Acción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dirty="0"/>
              <a:t>________</a:t>
            </a:r>
          </a:p>
        </p:txBody>
      </p:sp>
      <p:sp>
        <p:nvSpPr>
          <p:cNvPr id="22" name="Rectángulo: esquinas redondeadas 21">
            <a:extLst>
              <a:ext uri="{FF2B5EF4-FFF2-40B4-BE49-F238E27FC236}">
                <a16:creationId xmlns:a16="http://schemas.microsoft.com/office/drawing/2014/main" id="{AFD24AD2-DB18-162B-F4DE-0A8AF736D293}"/>
              </a:ext>
            </a:extLst>
          </p:cNvPr>
          <p:cNvSpPr/>
          <p:nvPr/>
        </p:nvSpPr>
        <p:spPr>
          <a:xfrm>
            <a:off x="5973864" y="1447186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08B23F9C-9DB3-1889-F78C-5F346CEF8E74}"/>
              </a:ext>
            </a:extLst>
          </p:cNvPr>
          <p:cNvSpPr txBox="1"/>
          <p:nvPr/>
        </p:nvSpPr>
        <p:spPr>
          <a:xfrm>
            <a:off x="6078873" y="1447186"/>
            <a:ext cx="14359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OPERACIÓN</a:t>
            </a:r>
          </a:p>
          <a:p>
            <a:pPr algn="ctr"/>
            <a:r>
              <a:rPr lang="es-ES" dirty="0"/>
              <a:t>___________</a:t>
            </a:r>
          </a:p>
        </p:txBody>
      </p:sp>
      <p:sp>
        <p:nvSpPr>
          <p:cNvPr id="24" name="Flecha: a la derecha 23">
            <a:extLst>
              <a:ext uri="{FF2B5EF4-FFF2-40B4-BE49-F238E27FC236}">
                <a16:creationId xmlns:a16="http://schemas.microsoft.com/office/drawing/2014/main" id="{7071DF3B-5FCA-D47F-C2D1-593FF48A984E}"/>
              </a:ext>
            </a:extLst>
          </p:cNvPr>
          <p:cNvSpPr/>
          <p:nvPr/>
        </p:nvSpPr>
        <p:spPr>
          <a:xfrm>
            <a:off x="4974467" y="214622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A0A67248-4421-EAA0-0478-5FA8FDF967F5}"/>
              </a:ext>
            </a:extLst>
          </p:cNvPr>
          <p:cNvSpPr txBox="1"/>
          <p:nvPr/>
        </p:nvSpPr>
        <p:spPr>
          <a:xfrm>
            <a:off x="4950518" y="1788097"/>
            <a:ext cx="10233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Acción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dirty="0"/>
              <a:t>________</a:t>
            </a:r>
          </a:p>
        </p:txBody>
      </p:sp>
      <p:sp>
        <p:nvSpPr>
          <p:cNvPr id="27" name="Flecha: a la derecha 26">
            <a:extLst>
              <a:ext uri="{FF2B5EF4-FFF2-40B4-BE49-F238E27FC236}">
                <a16:creationId xmlns:a16="http://schemas.microsoft.com/office/drawing/2014/main" id="{B0278955-EFC3-719D-6E73-FF6AE0AF0881}"/>
              </a:ext>
            </a:extLst>
          </p:cNvPr>
          <p:cNvSpPr/>
          <p:nvPr/>
        </p:nvSpPr>
        <p:spPr>
          <a:xfrm>
            <a:off x="7619784" y="2146224"/>
            <a:ext cx="378323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ADDA413B-91F5-564A-2E5E-69B62BE4C6D0}"/>
              </a:ext>
            </a:extLst>
          </p:cNvPr>
          <p:cNvSpPr txBox="1"/>
          <p:nvPr/>
        </p:nvSpPr>
        <p:spPr>
          <a:xfrm>
            <a:off x="8051006" y="1805119"/>
            <a:ext cx="15600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SOLUCIÓN:</a:t>
            </a:r>
          </a:p>
          <a:p>
            <a:pPr algn="ctr"/>
            <a:r>
              <a:rPr lang="es-ES" dirty="0"/>
              <a:t>_____________</a:t>
            </a:r>
          </a:p>
          <a:p>
            <a:pPr algn="ctr"/>
            <a:r>
              <a:rPr lang="es-ES" dirty="0"/>
              <a:t>_____________</a:t>
            </a: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C3D89949-B3BC-0AAD-2E1B-7C1B6E24379D}"/>
              </a:ext>
            </a:extLst>
          </p:cNvPr>
          <p:cNvSpPr txBox="1"/>
          <p:nvPr/>
        </p:nvSpPr>
        <p:spPr>
          <a:xfrm>
            <a:off x="155217" y="3607837"/>
            <a:ext cx="95955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En una frutería tienen una caja con 60 kg de manzanas. Por la mañana venden 37 kg y por la tarde la rellenan con 16 kg. ¿Cuántos kg tiene ahora la caja?</a:t>
            </a:r>
          </a:p>
        </p:txBody>
      </p:sp>
      <p:sp>
        <p:nvSpPr>
          <p:cNvPr id="31" name="Rectángulo: esquinas redondeadas 30">
            <a:extLst>
              <a:ext uri="{FF2B5EF4-FFF2-40B4-BE49-F238E27FC236}">
                <a16:creationId xmlns:a16="http://schemas.microsoft.com/office/drawing/2014/main" id="{EFDD7B6F-8931-3DFF-19A8-404030AC6D74}"/>
              </a:ext>
            </a:extLst>
          </p:cNvPr>
          <p:cNvSpPr/>
          <p:nvPr/>
        </p:nvSpPr>
        <p:spPr>
          <a:xfrm>
            <a:off x="641252" y="4291025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9AC13FD7-DF30-FCEB-F11B-FFBD8B7DCD45}"/>
              </a:ext>
            </a:extLst>
          </p:cNvPr>
          <p:cNvSpPr txBox="1"/>
          <p:nvPr/>
        </p:nvSpPr>
        <p:spPr>
          <a:xfrm>
            <a:off x="737090" y="4291025"/>
            <a:ext cx="1454245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SITUACIÓN</a:t>
            </a:r>
          </a:p>
          <a:p>
            <a:pPr algn="ctr"/>
            <a:r>
              <a:rPr lang="es-ES" dirty="0"/>
              <a:t>INICIAL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dirty="0"/>
              <a:t>____________</a:t>
            </a:r>
          </a:p>
        </p:txBody>
      </p:sp>
      <p:pic>
        <p:nvPicPr>
          <p:cNvPr id="33" name="Imagen 32" descr="Diagrama&#10;&#10;El contenido generado por IA puede ser incorrecto.">
            <a:extLst>
              <a:ext uri="{FF2B5EF4-FFF2-40B4-BE49-F238E27FC236}">
                <a16:creationId xmlns:a16="http://schemas.microsoft.com/office/drawing/2014/main" id="{FBC65356-5E4C-3CB2-9628-38A51ED64E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873" y="4937356"/>
            <a:ext cx="1074678" cy="1074678"/>
          </a:xfrm>
          <a:prstGeom prst="rect">
            <a:avLst/>
          </a:prstGeom>
        </p:spPr>
      </p:pic>
      <p:sp>
        <p:nvSpPr>
          <p:cNvPr id="34" name="Rectángulo: esquinas redondeadas 33">
            <a:extLst>
              <a:ext uri="{FF2B5EF4-FFF2-40B4-BE49-F238E27FC236}">
                <a16:creationId xmlns:a16="http://schemas.microsoft.com/office/drawing/2014/main" id="{2A1DF27C-53DE-CEFB-EF37-60C7C1DEF384}"/>
              </a:ext>
            </a:extLst>
          </p:cNvPr>
          <p:cNvSpPr/>
          <p:nvPr/>
        </p:nvSpPr>
        <p:spPr>
          <a:xfrm>
            <a:off x="3307558" y="4291025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0E942C00-2F16-8F61-F396-17FD71EBEFFE}"/>
              </a:ext>
            </a:extLst>
          </p:cNvPr>
          <p:cNvSpPr txBox="1"/>
          <p:nvPr/>
        </p:nvSpPr>
        <p:spPr>
          <a:xfrm>
            <a:off x="3412567" y="4291025"/>
            <a:ext cx="14359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OPERACIÓN</a:t>
            </a:r>
          </a:p>
          <a:p>
            <a:pPr algn="ctr"/>
            <a:r>
              <a:rPr lang="es-ES" dirty="0"/>
              <a:t>___________</a:t>
            </a:r>
          </a:p>
        </p:txBody>
      </p:sp>
      <p:sp>
        <p:nvSpPr>
          <p:cNvPr id="36" name="Flecha: a la derecha 35">
            <a:extLst>
              <a:ext uri="{FF2B5EF4-FFF2-40B4-BE49-F238E27FC236}">
                <a16:creationId xmlns:a16="http://schemas.microsoft.com/office/drawing/2014/main" id="{CE8404F1-FC21-84E1-BBCC-9A7E0AC2D4BA}"/>
              </a:ext>
            </a:extLst>
          </p:cNvPr>
          <p:cNvSpPr/>
          <p:nvPr/>
        </p:nvSpPr>
        <p:spPr>
          <a:xfrm>
            <a:off x="2308161" y="4990063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37" name="Imagen 36" descr="Logotipo&#10;&#10;El contenido generado por IA puede ser incorrecto.">
            <a:extLst>
              <a:ext uri="{FF2B5EF4-FFF2-40B4-BE49-F238E27FC236}">
                <a16:creationId xmlns:a16="http://schemas.microsoft.com/office/drawing/2014/main" id="{A09BE829-625A-FDE6-58D4-961CB9CB06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0726">
            <a:off x="892248" y="4838429"/>
            <a:ext cx="691809" cy="691809"/>
          </a:xfrm>
          <a:prstGeom prst="rect">
            <a:avLst/>
          </a:prstGeom>
        </p:spPr>
      </p:pic>
      <p:pic>
        <p:nvPicPr>
          <p:cNvPr id="38" name="Imagen 37" descr="Logotipo&#10;&#10;El contenido generado por IA puede ser incorrecto.">
            <a:extLst>
              <a:ext uri="{FF2B5EF4-FFF2-40B4-BE49-F238E27FC236}">
                <a16:creationId xmlns:a16="http://schemas.microsoft.com/office/drawing/2014/main" id="{6918EA77-4E07-6F45-4444-8A8ACED7C0C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33012">
            <a:off x="1180125" y="5043951"/>
            <a:ext cx="584776" cy="584776"/>
          </a:xfrm>
          <a:prstGeom prst="rect">
            <a:avLst/>
          </a:prstGeom>
        </p:spPr>
      </p:pic>
      <p:pic>
        <p:nvPicPr>
          <p:cNvPr id="39" name="Imagen 38" descr="Logotipo&#10;&#10;El contenido generado por IA puede ser incorrecto.">
            <a:extLst>
              <a:ext uri="{FF2B5EF4-FFF2-40B4-BE49-F238E27FC236}">
                <a16:creationId xmlns:a16="http://schemas.microsoft.com/office/drawing/2014/main" id="{C3434778-F30D-59EB-6B9F-C66FDD2DE8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33012">
            <a:off x="1474583" y="4927791"/>
            <a:ext cx="584776" cy="584776"/>
          </a:xfrm>
          <a:prstGeom prst="rect">
            <a:avLst/>
          </a:prstGeom>
        </p:spPr>
      </p:pic>
      <p:sp>
        <p:nvSpPr>
          <p:cNvPr id="40" name="CuadroTexto 39">
            <a:extLst>
              <a:ext uri="{FF2B5EF4-FFF2-40B4-BE49-F238E27FC236}">
                <a16:creationId xmlns:a16="http://schemas.microsoft.com/office/drawing/2014/main" id="{486C1B54-6AAC-24AA-5E0C-B55E26357788}"/>
              </a:ext>
            </a:extLst>
          </p:cNvPr>
          <p:cNvSpPr txBox="1"/>
          <p:nvPr/>
        </p:nvSpPr>
        <p:spPr>
          <a:xfrm>
            <a:off x="2284212" y="4631936"/>
            <a:ext cx="10233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Acción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dirty="0"/>
              <a:t>________</a:t>
            </a:r>
          </a:p>
        </p:txBody>
      </p:sp>
      <p:sp>
        <p:nvSpPr>
          <p:cNvPr id="41" name="Rectángulo: esquinas redondeadas 40">
            <a:extLst>
              <a:ext uri="{FF2B5EF4-FFF2-40B4-BE49-F238E27FC236}">
                <a16:creationId xmlns:a16="http://schemas.microsoft.com/office/drawing/2014/main" id="{572AA307-B963-5B1F-6C8A-2AF1D845A9F9}"/>
              </a:ext>
            </a:extLst>
          </p:cNvPr>
          <p:cNvSpPr/>
          <p:nvPr/>
        </p:nvSpPr>
        <p:spPr>
          <a:xfrm>
            <a:off x="5973864" y="4291025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B932CCB2-0AA8-FDC4-8D74-77DA2BD67E27}"/>
              </a:ext>
            </a:extLst>
          </p:cNvPr>
          <p:cNvSpPr txBox="1"/>
          <p:nvPr/>
        </p:nvSpPr>
        <p:spPr>
          <a:xfrm>
            <a:off x="6078873" y="4291025"/>
            <a:ext cx="14359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OPERACIÓN</a:t>
            </a:r>
          </a:p>
          <a:p>
            <a:pPr algn="ctr"/>
            <a:r>
              <a:rPr lang="es-ES" dirty="0"/>
              <a:t>___________</a:t>
            </a:r>
          </a:p>
        </p:txBody>
      </p:sp>
      <p:sp>
        <p:nvSpPr>
          <p:cNvPr id="43" name="Flecha: a la derecha 42">
            <a:extLst>
              <a:ext uri="{FF2B5EF4-FFF2-40B4-BE49-F238E27FC236}">
                <a16:creationId xmlns:a16="http://schemas.microsoft.com/office/drawing/2014/main" id="{D0E7797E-F851-3CB2-80DD-1AC5B5D2E6AB}"/>
              </a:ext>
            </a:extLst>
          </p:cNvPr>
          <p:cNvSpPr/>
          <p:nvPr/>
        </p:nvSpPr>
        <p:spPr>
          <a:xfrm>
            <a:off x="4974467" y="4990063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4" name="CuadroTexto 43">
            <a:extLst>
              <a:ext uri="{FF2B5EF4-FFF2-40B4-BE49-F238E27FC236}">
                <a16:creationId xmlns:a16="http://schemas.microsoft.com/office/drawing/2014/main" id="{F84F7B75-391D-A9D9-2FF5-11EDBDC0020B}"/>
              </a:ext>
            </a:extLst>
          </p:cNvPr>
          <p:cNvSpPr txBox="1"/>
          <p:nvPr/>
        </p:nvSpPr>
        <p:spPr>
          <a:xfrm>
            <a:off x="4950518" y="4631936"/>
            <a:ext cx="10233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Acción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dirty="0"/>
              <a:t>________</a:t>
            </a:r>
          </a:p>
        </p:txBody>
      </p:sp>
      <p:sp>
        <p:nvSpPr>
          <p:cNvPr id="45" name="Flecha: a la derecha 44">
            <a:extLst>
              <a:ext uri="{FF2B5EF4-FFF2-40B4-BE49-F238E27FC236}">
                <a16:creationId xmlns:a16="http://schemas.microsoft.com/office/drawing/2014/main" id="{075C6BCF-2598-1533-25F4-395D145C84FF}"/>
              </a:ext>
            </a:extLst>
          </p:cNvPr>
          <p:cNvSpPr/>
          <p:nvPr/>
        </p:nvSpPr>
        <p:spPr>
          <a:xfrm>
            <a:off x="7619784" y="4990063"/>
            <a:ext cx="378323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6" name="CuadroTexto 45">
            <a:extLst>
              <a:ext uri="{FF2B5EF4-FFF2-40B4-BE49-F238E27FC236}">
                <a16:creationId xmlns:a16="http://schemas.microsoft.com/office/drawing/2014/main" id="{0FB222B5-3382-7C0C-C912-98733B7B7722}"/>
              </a:ext>
            </a:extLst>
          </p:cNvPr>
          <p:cNvSpPr txBox="1"/>
          <p:nvPr/>
        </p:nvSpPr>
        <p:spPr>
          <a:xfrm>
            <a:off x="8051006" y="4648958"/>
            <a:ext cx="15600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SOLUCIÓN:</a:t>
            </a:r>
          </a:p>
          <a:p>
            <a:pPr algn="ctr"/>
            <a:r>
              <a:rPr lang="es-ES" dirty="0"/>
              <a:t>_____________</a:t>
            </a:r>
          </a:p>
          <a:p>
            <a:pPr algn="ctr"/>
            <a:r>
              <a:rPr lang="es-ES" dirty="0"/>
              <a:t>_____________</a:t>
            </a:r>
          </a:p>
        </p:txBody>
      </p:sp>
      <p:sp>
        <p:nvSpPr>
          <p:cNvPr id="49" name="CuadroTexto 48">
            <a:extLst>
              <a:ext uri="{FF2B5EF4-FFF2-40B4-BE49-F238E27FC236}">
                <a16:creationId xmlns:a16="http://schemas.microsoft.com/office/drawing/2014/main" id="{2B323844-0AFC-2B92-F7FF-A260B0F3562B}"/>
              </a:ext>
            </a:extLst>
          </p:cNvPr>
          <p:cNvSpPr txBox="1"/>
          <p:nvPr/>
        </p:nvSpPr>
        <p:spPr>
          <a:xfrm>
            <a:off x="0" y="6489073"/>
            <a:ext cx="867645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s-ES" sz="11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Autor pictogramas: Sergio Palao. Procedencia: ARASAAC (</a:t>
            </a:r>
            <a:r>
              <a:rPr lang="es-ES" sz="1100" b="0" u="sng" strike="noStrike" spc="-1" dirty="0">
                <a:solidFill>
                  <a:srgbClr val="0000FF"/>
                </a:solidFill>
                <a:uFillTx/>
                <a:latin typeface="Arial"/>
                <a:ea typeface="Microsoft YaHei"/>
                <a:hlinkClick r:id="rId5"/>
              </a:rPr>
              <a:t>http://arasaac.org</a:t>
            </a:r>
            <a:r>
              <a:rPr lang="es-ES" sz="11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). Licencia: CC (BY-NC-SA). Autora: Alicia López Romero</a:t>
            </a:r>
            <a:endParaRPr lang="es-ES" sz="1100" b="0" strike="noStrike" spc="-1" dirty="0">
              <a:latin typeface="Arial"/>
            </a:endParaRPr>
          </a:p>
        </p:txBody>
      </p:sp>
      <p:pic>
        <p:nvPicPr>
          <p:cNvPr id="53" name="Imagen 52" descr="Forma&#10;&#10;El contenido generado por IA puede ser incorrecto.">
            <a:extLst>
              <a:ext uri="{FF2B5EF4-FFF2-40B4-BE49-F238E27FC236}">
                <a16:creationId xmlns:a16="http://schemas.microsoft.com/office/drawing/2014/main" id="{4CB26459-1B8A-0EEE-6BE8-64356F9AF6A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9409" y="1230479"/>
            <a:ext cx="628988" cy="628988"/>
          </a:xfrm>
          <a:prstGeom prst="rect">
            <a:avLst/>
          </a:prstGeom>
        </p:spPr>
      </p:pic>
      <p:pic>
        <p:nvPicPr>
          <p:cNvPr id="54" name="Imagen 53" descr="Forma&#10;&#10;El contenido generado por IA puede ser incorrecto.">
            <a:extLst>
              <a:ext uri="{FF2B5EF4-FFF2-40B4-BE49-F238E27FC236}">
                <a16:creationId xmlns:a16="http://schemas.microsoft.com/office/drawing/2014/main" id="{6CF340F3-1AC8-8BBD-67D9-5990F0D962F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9600" y="1230479"/>
            <a:ext cx="628988" cy="628988"/>
          </a:xfrm>
          <a:prstGeom prst="rect">
            <a:avLst/>
          </a:prstGeom>
        </p:spPr>
      </p:pic>
      <p:pic>
        <p:nvPicPr>
          <p:cNvPr id="55" name="Imagen 54" descr="Forma&#10;&#10;El contenido generado por IA puede ser incorrecto.">
            <a:extLst>
              <a:ext uri="{FF2B5EF4-FFF2-40B4-BE49-F238E27FC236}">
                <a16:creationId xmlns:a16="http://schemas.microsoft.com/office/drawing/2014/main" id="{92F435B4-6E96-A6F1-77DD-6493465BB54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5025" y="4092020"/>
            <a:ext cx="628988" cy="628988"/>
          </a:xfrm>
          <a:prstGeom prst="rect">
            <a:avLst/>
          </a:prstGeom>
        </p:spPr>
      </p:pic>
      <p:pic>
        <p:nvPicPr>
          <p:cNvPr id="57" name="Imagen 56" descr="Forma&#10;&#10;El contenido generado por IA puede ser incorrecto.">
            <a:extLst>
              <a:ext uri="{FF2B5EF4-FFF2-40B4-BE49-F238E27FC236}">
                <a16:creationId xmlns:a16="http://schemas.microsoft.com/office/drawing/2014/main" id="{35B4BCA9-42DA-AB1D-43DA-80A2BF226CE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0688" y="4079453"/>
            <a:ext cx="630000" cy="630000"/>
          </a:xfrm>
          <a:prstGeom prst="rect">
            <a:avLst/>
          </a:prstGeom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id="{41855DCE-8BBF-CAEB-7CFD-FA3FA6064B0F}"/>
              </a:ext>
            </a:extLst>
          </p:cNvPr>
          <p:cNvSpPr txBox="1">
            <a:spLocks/>
          </p:cNvSpPr>
          <p:nvPr/>
        </p:nvSpPr>
        <p:spPr>
          <a:xfrm>
            <a:off x="152735" y="189246"/>
            <a:ext cx="9595566" cy="4041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2200" dirty="0"/>
              <a:t>PROBLEMAS DE DOS OPERACIONES. TIPO: DOS ACCIONES SUCESIVAS (1)</a:t>
            </a:r>
          </a:p>
        </p:txBody>
      </p:sp>
    </p:spTree>
    <p:extLst>
      <p:ext uri="{BB962C8B-B14F-4D97-AF65-F5344CB8AC3E}">
        <p14:creationId xmlns:p14="http://schemas.microsoft.com/office/powerpoint/2010/main" val="12328955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185EAA-55F0-0A06-BA02-966D2719A3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" name="Tabla 47">
            <a:extLst>
              <a:ext uri="{FF2B5EF4-FFF2-40B4-BE49-F238E27FC236}">
                <a16:creationId xmlns:a16="http://schemas.microsoft.com/office/drawing/2014/main" id="{616B89B8-CA36-D0B9-057E-CBDB756A7CEA}"/>
              </a:ext>
            </a:extLst>
          </p:cNvPr>
          <p:cNvGraphicFramePr>
            <a:graphicFrameLocks noGrp="1"/>
          </p:cNvGraphicFramePr>
          <p:nvPr/>
        </p:nvGraphicFramePr>
        <p:xfrm>
          <a:off x="155217" y="731027"/>
          <a:ext cx="9595566" cy="56688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95566">
                  <a:extLst>
                    <a:ext uri="{9D8B030D-6E8A-4147-A177-3AD203B41FA5}">
                      <a16:colId xmlns:a16="http://schemas.microsoft.com/office/drawing/2014/main" val="498033912"/>
                    </a:ext>
                  </a:extLst>
                </a:gridCol>
              </a:tblGrid>
              <a:tr h="2810826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8061660"/>
                  </a:ext>
                </a:extLst>
              </a:tr>
              <a:tr h="2858036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3681893"/>
                  </a:ext>
                </a:extLst>
              </a:tr>
            </a:tbl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:a16="http://schemas.microsoft.com/office/drawing/2014/main" id="{DDF688B4-0281-5EF6-CB76-39D497834E48}"/>
              </a:ext>
            </a:extLst>
          </p:cNvPr>
          <p:cNvSpPr txBox="1"/>
          <p:nvPr/>
        </p:nvSpPr>
        <p:spPr>
          <a:xfrm>
            <a:off x="155217" y="763998"/>
            <a:ext cx="95955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En el autobús viajan 43 personas. En la parada suben 34 personas y bajan 16. ¿Cuántas personas hay ahora en el autobús? </a:t>
            </a:r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3C2C72B2-2C8B-D8CB-A849-E056596E2982}"/>
              </a:ext>
            </a:extLst>
          </p:cNvPr>
          <p:cNvSpPr/>
          <p:nvPr/>
        </p:nvSpPr>
        <p:spPr>
          <a:xfrm>
            <a:off x="641252" y="1447186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4DCD81BA-41AF-5D21-5ED4-DAB08F6DBFB8}"/>
              </a:ext>
            </a:extLst>
          </p:cNvPr>
          <p:cNvSpPr txBox="1"/>
          <p:nvPr/>
        </p:nvSpPr>
        <p:spPr>
          <a:xfrm>
            <a:off x="737090" y="1447186"/>
            <a:ext cx="1454245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SITUACIÓN</a:t>
            </a:r>
          </a:p>
          <a:p>
            <a:pPr algn="ctr"/>
            <a:r>
              <a:rPr lang="es-ES" dirty="0"/>
              <a:t>INICIAL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dirty="0"/>
              <a:t>____________</a:t>
            </a:r>
          </a:p>
        </p:txBody>
      </p:sp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AD263C95-A886-EB2E-9398-F16318611C33}"/>
              </a:ext>
            </a:extLst>
          </p:cNvPr>
          <p:cNvSpPr/>
          <p:nvPr/>
        </p:nvSpPr>
        <p:spPr>
          <a:xfrm>
            <a:off x="3307558" y="1447186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D39B728E-6218-28D7-8971-1991521A8EC1}"/>
              </a:ext>
            </a:extLst>
          </p:cNvPr>
          <p:cNvSpPr txBox="1"/>
          <p:nvPr/>
        </p:nvSpPr>
        <p:spPr>
          <a:xfrm>
            <a:off x="3412567" y="1447186"/>
            <a:ext cx="14359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OPERACIÓN</a:t>
            </a:r>
          </a:p>
          <a:p>
            <a:pPr algn="ctr"/>
            <a:r>
              <a:rPr lang="es-ES" dirty="0"/>
              <a:t>___________</a:t>
            </a:r>
          </a:p>
        </p:txBody>
      </p:sp>
      <p:sp>
        <p:nvSpPr>
          <p:cNvPr id="15" name="Flecha: a la derecha 14">
            <a:extLst>
              <a:ext uri="{FF2B5EF4-FFF2-40B4-BE49-F238E27FC236}">
                <a16:creationId xmlns:a16="http://schemas.microsoft.com/office/drawing/2014/main" id="{330F3E26-8BEA-8B11-EB62-0DD04079A5DB}"/>
              </a:ext>
            </a:extLst>
          </p:cNvPr>
          <p:cNvSpPr/>
          <p:nvPr/>
        </p:nvSpPr>
        <p:spPr>
          <a:xfrm>
            <a:off x="2308161" y="214622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D610123D-C172-073E-FD6A-EBA8A442E9A1}"/>
              </a:ext>
            </a:extLst>
          </p:cNvPr>
          <p:cNvSpPr txBox="1"/>
          <p:nvPr/>
        </p:nvSpPr>
        <p:spPr>
          <a:xfrm>
            <a:off x="2284212" y="1788097"/>
            <a:ext cx="10233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Acción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dirty="0"/>
              <a:t>________</a:t>
            </a:r>
          </a:p>
        </p:txBody>
      </p:sp>
      <p:sp>
        <p:nvSpPr>
          <p:cNvPr id="22" name="Rectángulo: esquinas redondeadas 21">
            <a:extLst>
              <a:ext uri="{FF2B5EF4-FFF2-40B4-BE49-F238E27FC236}">
                <a16:creationId xmlns:a16="http://schemas.microsoft.com/office/drawing/2014/main" id="{CE298C8E-FADC-4631-AB93-E080EEF550E4}"/>
              </a:ext>
            </a:extLst>
          </p:cNvPr>
          <p:cNvSpPr/>
          <p:nvPr/>
        </p:nvSpPr>
        <p:spPr>
          <a:xfrm>
            <a:off x="5973864" y="1447186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DB9030E0-F2FD-8073-412E-9C6863C8E303}"/>
              </a:ext>
            </a:extLst>
          </p:cNvPr>
          <p:cNvSpPr txBox="1"/>
          <p:nvPr/>
        </p:nvSpPr>
        <p:spPr>
          <a:xfrm>
            <a:off x="6078873" y="1447186"/>
            <a:ext cx="14359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OPERACIÓN</a:t>
            </a:r>
          </a:p>
          <a:p>
            <a:pPr algn="ctr"/>
            <a:r>
              <a:rPr lang="es-ES" dirty="0"/>
              <a:t>___________</a:t>
            </a:r>
          </a:p>
        </p:txBody>
      </p:sp>
      <p:sp>
        <p:nvSpPr>
          <p:cNvPr id="24" name="Flecha: a la derecha 23">
            <a:extLst>
              <a:ext uri="{FF2B5EF4-FFF2-40B4-BE49-F238E27FC236}">
                <a16:creationId xmlns:a16="http://schemas.microsoft.com/office/drawing/2014/main" id="{57DD405D-7E95-9E7D-D616-25C767115B19}"/>
              </a:ext>
            </a:extLst>
          </p:cNvPr>
          <p:cNvSpPr/>
          <p:nvPr/>
        </p:nvSpPr>
        <p:spPr>
          <a:xfrm>
            <a:off x="4974467" y="214622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C50A3351-15C9-C056-BAE4-5FCA1093F5B0}"/>
              </a:ext>
            </a:extLst>
          </p:cNvPr>
          <p:cNvSpPr txBox="1"/>
          <p:nvPr/>
        </p:nvSpPr>
        <p:spPr>
          <a:xfrm>
            <a:off x="4950518" y="1788097"/>
            <a:ext cx="10233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Acción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dirty="0"/>
              <a:t>________</a:t>
            </a:r>
          </a:p>
        </p:txBody>
      </p:sp>
      <p:sp>
        <p:nvSpPr>
          <p:cNvPr id="27" name="Flecha: a la derecha 26">
            <a:extLst>
              <a:ext uri="{FF2B5EF4-FFF2-40B4-BE49-F238E27FC236}">
                <a16:creationId xmlns:a16="http://schemas.microsoft.com/office/drawing/2014/main" id="{C98DC2C6-FD73-A39C-AA63-BE8D90D75F4E}"/>
              </a:ext>
            </a:extLst>
          </p:cNvPr>
          <p:cNvSpPr/>
          <p:nvPr/>
        </p:nvSpPr>
        <p:spPr>
          <a:xfrm>
            <a:off x="7619784" y="2146224"/>
            <a:ext cx="378323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A5391E7C-8F35-FE46-57F0-440818D722E2}"/>
              </a:ext>
            </a:extLst>
          </p:cNvPr>
          <p:cNvSpPr txBox="1"/>
          <p:nvPr/>
        </p:nvSpPr>
        <p:spPr>
          <a:xfrm>
            <a:off x="8051006" y="1805119"/>
            <a:ext cx="15600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SOLUCIÓN:</a:t>
            </a:r>
          </a:p>
          <a:p>
            <a:pPr algn="ctr"/>
            <a:r>
              <a:rPr lang="es-ES" dirty="0"/>
              <a:t>_____________</a:t>
            </a:r>
          </a:p>
          <a:p>
            <a:pPr algn="ctr"/>
            <a:r>
              <a:rPr lang="es-ES" dirty="0"/>
              <a:t>_____________</a:t>
            </a: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39C4EB91-AE04-64E3-4777-F8ECBF3F93D0}"/>
              </a:ext>
            </a:extLst>
          </p:cNvPr>
          <p:cNvSpPr txBox="1"/>
          <p:nvPr/>
        </p:nvSpPr>
        <p:spPr>
          <a:xfrm>
            <a:off x="155217" y="3607837"/>
            <a:ext cx="95955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En la biblioteca del cole hay 452 libros. Se abre la biblioteca y 27 niños se llevan libros para leerlos en casa. Además, 32 niños                                devuelven los libros que ya han leído. ¿Cuántos libros hay ahora?</a:t>
            </a:r>
          </a:p>
        </p:txBody>
      </p:sp>
      <p:sp>
        <p:nvSpPr>
          <p:cNvPr id="31" name="Rectángulo: esquinas redondeadas 30">
            <a:extLst>
              <a:ext uri="{FF2B5EF4-FFF2-40B4-BE49-F238E27FC236}">
                <a16:creationId xmlns:a16="http://schemas.microsoft.com/office/drawing/2014/main" id="{78D38A7B-3E30-0DE3-629D-8DA497F5B056}"/>
              </a:ext>
            </a:extLst>
          </p:cNvPr>
          <p:cNvSpPr/>
          <p:nvPr/>
        </p:nvSpPr>
        <p:spPr>
          <a:xfrm>
            <a:off x="641252" y="4291025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F5559AC6-3299-599B-7723-FB995583B1EB}"/>
              </a:ext>
            </a:extLst>
          </p:cNvPr>
          <p:cNvSpPr txBox="1"/>
          <p:nvPr/>
        </p:nvSpPr>
        <p:spPr>
          <a:xfrm>
            <a:off x="737090" y="4291025"/>
            <a:ext cx="1454245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SITUACIÓN</a:t>
            </a:r>
          </a:p>
          <a:p>
            <a:pPr algn="ctr"/>
            <a:r>
              <a:rPr lang="es-ES" dirty="0"/>
              <a:t>INICIAL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dirty="0"/>
              <a:t>____________</a:t>
            </a:r>
          </a:p>
        </p:txBody>
      </p:sp>
      <p:sp>
        <p:nvSpPr>
          <p:cNvPr id="34" name="Rectángulo: esquinas redondeadas 33">
            <a:extLst>
              <a:ext uri="{FF2B5EF4-FFF2-40B4-BE49-F238E27FC236}">
                <a16:creationId xmlns:a16="http://schemas.microsoft.com/office/drawing/2014/main" id="{216565E8-A08B-9C97-B265-0D5EEF610078}"/>
              </a:ext>
            </a:extLst>
          </p:cNvPr>
          <p:cNvSpPr/>
          <p:nvPr/>
        </p:nvSpPr>
        <p:spPr>
          <a:xfrm>
            <a:off x="3307558" y="4291025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1CC18A60-88BE-DDC0-B617-A3C436F2CFE4}"/>
              </a:ext>
            </a:extLst>
          </p:cNvPr>
          <p:cNvSpPr txBox="1"/>
          <p:nvPr/>
        </p:nvSpPr>
        <p:spPr>
          <a:xfrm>
            <a:off x="3412567" y="4291025"/>
            <a:ext cx="14359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OPERACIÓN</a:t>
            </a:r>
          </a:p>
          <a:p>
            <a:pPr algn="ctr"/>
            <a:r>
              <a:rPr lang="es-ES" dirty="0"/>
              <a:t>___________</a:t>
            </a:r>
          </a:p>
        </p:txBody>
      </p:sp>
      <p:sp>
        <p:nvSpPr>
          <p:cNvPr id="36" name="Flecha: a la derecha 35">
            <a:extLst>
              <a:ext uri="{FF2B5EF4-FFF2-40B4-BE49-F238E27FC236}">
                <a16:creationId xmlns:a16="http://schemas.microsoft.com/office/drawing/2014/main" id="{C6CA8021-095F-CC5D-66B8-054860E43365}"/>
              </a:ext>
            </a:extLst>
          </p:cNvPr>
          <p:cNvSpPr/>
          <p:nvPr/>
        </p:nvSpPr>
        <p:spPr>
          <a:xfrm>
            <a:off x="2308161" y="4990063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0" name="CuadroTexto 39">
            <a:extLst>
              <a:ext uri="{FF2B5EF4-FFF2-40B4-BE49-F238E27FC236}">
                <a16:creationId xmlns:a16="http://schemas.microsoft.com/office/drawing/2014/main" id="{953730ED-344F-E70D-8223-3F232B70343E}"/>
              </a:ext>
            </a:extLst>
          </p:cNvPr>
          <p:cNvSpPr txBox="1"/>
          <p:nvPr/>
        </p:nvSpPr>
        <p:spPr>
          <a:xfrm>
            <a:off x="2284212" y="4631936"/>
            <a:ext cx="10233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Acción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dirty="0"/>
              <a:t>________</a:t>
            </a:r>
          </a:p>
        </p:txBody>
      </p:sp>
      <p:sp>
        <p:nvSpPr>
          <p:cNvPr id="41" name="Rectángulo: esquinas redondeadas 40">
            <a:extLst>
              <a:ext uri="{FF2B5EF4-FFF2-40B4-BE49-F238E27FC236}">
                <a16:creationId xmlns:a16="http://schemas.microsoft.com/office/drawing/2014/main" id="{7B8F81D5-1304-4443-2A81-D0448B94C3C5}"/>
              </a:ext>
            </a:extLst>
          </p:cNvPr>
          <p:cNvSpPr/>
          <p:nvPr/>
        </p:nvSpPr>
        <p:spPr>
          <a:xfrm>
            <a:off x="5973864" y="4291025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19AD04E4-1F1A-3604-2290-E62DC724E874}"/>
              </a:ext>
            </a:extLst>
          </p:cNvPr>
          <p:cNvSpPr txBox="1"/>
          <p:nvPr/>
        </p:nvSpPr>
        <p:spPr>
          <a:xfrm>
            <a:off x="6078873" y="4291025"/>
            <a:ext cx="14359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OPERACIÓN</a:t>
            </a:r>
          </a:p>
          <a:p>
            <a:pPr algn="ctr"/>
            <a:r>
              <a:rPr lang="es-ES" dirty="0"/>
              <a:t>___________</a:t>
            </a:r>
          </a:p>
        </p:txBody>
      </p:sp>
      <p:sp>
        <p:nvSpPr>
          <p:cNvPr id="43" name="Flecha: a la derecha 42">
            <a:extLst>
              <a:ext uri="{FF2B5EF4-FFF2-40B4-BE49-F238E27FC236}">
                <a16:creationId xmlns:a16="http://schemas.microsoft.com/office/drawing/2014/main" id="{D5023E74-A6BA-0780-0DB8-EF465B2E26CD}"/>
              </a:ext>
            </a:extLst>
          </p:cNvPr>
          <p:cNvSpPr/>
          <p:nvPr/>
        </p:nvSpPr>
        <p:spPr>
          <a:xfrm>
            <a:off x="4974467" y="4990063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4" name="CuadroTexto 43">
            <a:extLst>
              <a:ext uri="{FF2B5EF4-FFF2-40B4-BE49-F238E27FC236}">
                <a16:creationId xmlns:a16="http://schemas.microsoft.com/office/drawing/2014/main" id="{B9F44380-2BB7-FE43-4811-4B21B30D7D18}"/>
              </a:ext>
            </a:extLst>
          </p:cNvPr>
          <p:cNvSpPr txBox="1"/>
          <p:nvPr/>
        </p:nvSpPr>
        <p:spPr>
          <a:xfrm>
            <a:off x="4950518" y="4631936"/>
            <a:ext cx="10233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Acción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dirty="0"/>
              <a:t>________</a:t>
            </a:r>
          </a:p>
        </p:txBody>
      </p:sp>
      <p:sp>
        <p:nvSpPr>
          <p:cNvPr id="45" name="Flecha: a la derecha 44">
            <a:extLst>
              <a:ext uri="{FF2B5EF4-FFF2-40B4-BE49-F238E27FC236}">
                <a16:creationId xmlns:a16="http://schemas.microsoft.com/office/drawing/2014/main" id="{F1FAA986-9CE6-D430-B649-423F470A1B56}"/>
              </a:ext>
            </a:extLst>
          </p:cNvPr>
          <p:cNvSpPr/>
          <p:nvPr/>
        </p:nvSpPr>
        <p:spPr>
          <a:xfrm>
            <a:off x="7619784" y="4990063"/>
            <a:ext cx="378323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6" name="CuadroTexto 45">
            <a:extLst>
              <a:ext uri="{FF2B5EF4-FFF2-40B4-BE49-F238E27FC236}">
                <a16:creationId xmlns:a16="http://schemas.microsoft.com/office/drawing/2014/main" id="{CC3B9EE3-F501-B452-5AEB-A820DD1A6F66}"/>
              </a:ext>
            </a:extLst>
          </p:cNvPr>
          <p:cNvSpPr txBox="1"/>
          <p:nvPr/>
        </p:nvSpPr>
        <p:spPr>
          <a:xfrm>
            <a:off x="8051006" y="4648958"/>
            <a:ext cx="15600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SOLUCIÓN:</a:t>
            </a:r>
          </a:p>
          <a:p>
            <a:pPr algn="ctr"/>
            <a:r>
              <a:rPr lang="es-ES" dirty="0"/>
              <a:t>_____________</a:t>
            </a:r>
          </a:p>
          <a:p>
            <a:pPr algn="ctr"/>
            <a:r>
              <a:rPr lang="es-ES" dirty="0"/>
              <a:t>_____________</a:t>
            </a:r>
          </a:p>
        </p:txBody>
      </p:sp>
      <p:sp>
        <p:nvSpPr>
          <p:cNvPr id="49" name="CuadroTexto 48">
            <a:extLst>
              <a:ext uri="{FF2B5EF4-FFF2-40B4-BE49-F238E27FC236}">
                <a16:creationId xmlns:a16="http://schemas.microsoft.com/office/drawing/2014/main" id="{907C7462-5CAB-9567-9A15-EC8E2B2AC50C}"/>
              </a:ext>
            </a:extLst>
          </p:cNvPr>
          <p:cNvSpPr txBox="1"/>
          <p:nvPr/>
        </p:nvSpPr>
        <p:spPr>
          <a:xfrm>
            <a:off x="0" y="6489073"/>
            <a:ext cx="867645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s-ES" sz="11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Autor pictogramas: Sergio Palao. Procedencia: ARASAAC (</a:t>
            </a:r>
            <a:r>
              <a:rPr lang="es-ES" sz="1100" b="0" u="sng" strike="noStrike" spc="-1" dirty="0">
                <a:solidFill>
                  <a:srgbClr val="0000FF"/>
                </a:solidFill>
                <a:uFillTx/>
                <a:latin typeface="Arial"/>
                <a:ea typeface="Microsoft YaHei"/>
                <a:hlinkClick r:id="rId2"/>
              </a:rPr>
              <a:t>http://arasaac.org</a:t>
            </a:r>
            <a:r>
              <a:rPr lang="es-ES" sz="11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). Licencia: CC (BY-NC-SA). Autora: Alicia López Romero</a:t>
            </a:r>
            <a:endParaRPr lang="es-ES" sz="1100" b="0" strike="noStrike" spc="-1" dirty="0">
              <a:latin typeface="Arial"/>
            </a:endParaRPr>
          </a:p>
        </p:txBody>
      </p:sp>
      <p:pic>
        <p:nvPicPr>
          <p:cNvPr id="7" name="Imagen 6" descr="Imagen que contiene Forma&#10;&#10;El contenido generado por IA puede ser incorrecto.">
            <a:extLst>
              <a:ext uri="{FF2B5EF4-FFF2-40B4-BE49-F238E27FC236}">
                <a16:creationId xmlns:a16="http://schemas.microsoft.com/office/drawing/2014/main" id="{85033FD1-BCCA-590A-0BB9-720FD73439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030" y="2142931"/>
            <a:ext cx="851720" cy="851720"/>
          </a:xfrm>
          <a:prstGeom prst="rect">
            <a:avLst/>
          </a:prstGeom>
        </p:spPr>
      </p:pic>
      <p:pic>
        <p:nvPicPr>
          <p:cNvPr id="12" name="Imagen 11" descr="Dibujo animado de una persona&#10;&#10;El contenido generado por IA puede ser incorrecto.">
            <a:extLst>
              <a:ext uri="{FF2B5EF4-FFF2-40B4-BE49-F238E27FC236}">
                <a16:creationId xmlns:a16="http://schemas.microsoft.com/office/drawing/2014/main" id="{74EDBC0E-0AC3-5FEE-177E-F5A1A404E20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4896" y="1154339"/>
            <a:ext cx="648000" cy="648000"/>
          </a:xfrm>
          <a:prstGeom prst="rect">
            <a:avLst/>
          </a:prstGeom>
        </p:spPr>
      </p:pic>
      <p:pic>
        <p:nvPicPr>
          <p:cNvPr id="14" name="Imagen 13" descr="Imagen que contiene señal, dibujo&#10;&#10;El contenido generado por IA puede ser incorrecto.">
            <a:extLst>
              <a:ext uri="{FF2B5EF4-FFF2-40B4-BE49-F238E27FC236}">
                <a16:creationId xmlns:a16="http://schemas.microsoft.com/office/drawing/2014/main" id="{73B0C24C-3D62-ADE5-B116-C70ED8BF37F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885" y="1157119"/>
            <a:ext cx="648000" cy="648000"/>
          </a:xfrm>
          <a:prstGeom prst="rect">
            <a:avLst/>
          </a:prstGeom>
        </p:spPr>
      </p:pic>
      <p:pic>
        <p:nvPicPr>
          <p:cNvPr id="18" name="Imagen 17" descr="Diagrama&#10;&#10;El contenido generado por IA puede ser incorrecto.">
            <a:extLst>
              <a:ext uri="{FF2B5EF4-FFF2-40B4-BE49-F238E27FC236}">
                <a16:creationId xmlns:a16="http://schemas.microsoft.com/office/drawing/2014/main" id="{08F0EFEE-41B1-9F0C-0692-71DDD25E8AF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118" y="4872100"/>
            <a:ext cx="959586" cy="959586"/>
          </a:xfrm>
          <a:prstGeom prst="rect">
            <a:avLst/>
          </a:prstGeom>
        </p:spPr>
      </p:pic>
      <p:pic>
        <p:nvPicPr>
          <p:cNvPr id="28" name="Imagen 27">
            <a:extLst>
              <a:ext uri="{FF2B5EF4-FFF2-40B4-BE49-F238E27FC236}">
                <a16:creationId xmlns:a16="http://schemas.microsoft.com/office/drawing/2014/main" id="{F6043C4A-14A2-2415-DF76-2423A94E196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0859" y="4000958"/>
            <a:ext cx="648000" cy="648000"/>
          </a:xfrm>
          <a:prstGeom prst="rect">
            <a:avLst/>
          </a:prstGeom>
        </p:spPr>
      </p:pic>
      <p:pic>
        <p:nvPicPr>
          <p:cNvPr id="50" name="Imagen 49" descr="Logotipo&#10;&#10;El contenido generado por IA puede ser incorrecto.">
            <a:extLst>
              <a:ext uri="{FF2B5EF4-FFF2-40B4-BE49-F238E27FC236}">
                <a16:creationId xmlns:a16="http://schemas.microsoft.com/office/drawing/2014/main" id="{840E88EC-3DF3-0ACE-3005-1B15D26DE7F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1026" y="4088274"/>
            <a:ext cx="648000" cy="648000"/>
          </a:xfrm>
          <a:prstGeom prst="rect">
            <a:avLst/>
          </a:prstGeom>
        </p:spPr>
      </p:pic>
      <p:sp>
        <p:nvSpPr>
          <p:cNvPr id="8" name="Título 1">
            <a:extLst>
              <a:ext uri="{FF2B5EF4-FFF2-40B4-BE49-F238E27FC236}">
                <a16:creationId xmlns:a16="http://schemas.microsoft.com/office/drawing/2014/main" id="{A210BC32-57F5-4B85-79B7-FDA385947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217" y="221590"/>
            <a:ext cx="9595566" cy="404199"/>
          </a:xfrm>
        </p:spPr>
        <p:txBody>
          <a:bodyPr>
            <a:noAutofit/>
          </a:bodyPr>
          <a:lstStyle/>
          <a:p>
            <a:pPr algn="ctr"/>
            <a:r>
              <a:rPr lang="es-ES" sz="2200" dirty="0"/>
              <a:t>PROBLEMAS DE DOS OPERACIONES. TIPO: DOS ACCIONES SUCESIVAS (2)</a:t>
            </a:r>
          </a:p>
        </p:txBody>
      </p:sp>
    </p:spTree>
    <p:extLst>
      <p:ext uri="{BB962C8B-B14F-4D97-AF65-F5344CB8AC3E}">
        <p14:creationId xmlns:p14="http://schemas.microsoft.com/office/powerpoint/2010/main" val="6331378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3BF58F-8970-2235-ECD0-022B8B0885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Grupo 70">
            <a:extLst>
              <a:ext uri="{FF2B5EF4-FFF2-40B4-BE49-F238E27FC236}">
                <a16:creationId xmlns:a16="http://schemas.microsoft.com/office/drawing/2014/main" id="{1781CE9F-03D8-BE7A-0B60-396D5D5BCDEA}"/>
              </a:ext>
            </a:extLst>
          </p:cNvPr>
          <p:cNvGrpSpPr/>
          <p:nvPr/>
        </p:nvGrpSpPr>
        <p:grpSpPr>
          <a:xfrm>
            <a:off x="2925615" y="1186217"/>
            <a:ext cx="646184" cy="639219"/>
            <a:chOff x="949720" y="2006466"/>
            <a:chExt cx="1045767" cy="1111209"/>
          </a:xfrm>
        </p:grpSpPr>
        <p:pic>
          <p:nvPicPr>
            <p:cNvPr id="72" name="Imagen 71" descr="Dibujo animado de un animal con la boca abierta&#10;&#10;El contenido generado por IA puede ser incorrecto.">
              <a:extLst>
                <a:ext uri="{FF2B5EF4-FFF2-40B4-BE49-F238E27FC236}">
                  <a16:creationId xmlns:a16="http://schemas.microsoft.com/office/drawing/2014/main" id="{6EA5A349-75D8-4712-0891-96342BD7C6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949720" y="2006466"/>
              <a:ext cx="1045767" cy="1045767"/>
            </a:xfrm>
            <a:prstGeom prst="rect">
              <a:avLst/>
            </a:prstGeom>
          </p:spPr>
        </p:pic>
        <p:sp>
          <p:nvSpPr>
            <p:cNvPr id="73" name="Rectángulo 72">
              <a:extLst>
                <a:ext uri="{FF2B5EF4-FFF2-40B4-BE49-F238E27FC236}">
                  <a16:creationId xmlns:a16="http://schemas.microsoft.com/office/drawing/2014/main" id="{FCD0C756-A74C-5DBD-1F8B-2C8479B8DDA2}"/>
                </a:ext>
              </a:extLst>
            </p:cNvPr>
            <p:cNvSpPr/>
            <p:nvPr/>
          </p:nvSpPr>
          <p:spPr>
            <a:xfrm>
              <a:off x="1661637" y="2630856"/>
              <a:ext cx="333849" cy="4868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graphicFrame>
        <p:nvGraphicFramePr>
          <p:cNvPr id="48" name="Tabla 47">
            <a:extLst>
              <a:ext uri="{FF2B5EF4-FFF2-40B4-BE49-F238E27FC236}">
                <a16:creationId xmlns:a16="http://schemas.microsoft.com/office/drawing/2014/main" id="{B4DC4489-02C6-B678-3DAC-A95E2931F313}"/>
              </a:ext>
            </a:extLst>
          </p:cNvPr>
          <p:cNvGraphicFramePr>
            <a:graphicFrameLocks noGrp="1"/>
          </p:cNvGraphicFramePr>
          <p:nvPr/>
        </p:nvGraphicFramePr>
        <p:xfrm>
          <a:off x="155217" y="731027"/>
          <a:ext cx="9595566" cy="56688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95566">
                  <a:extLst>
                    <a:ext uri="{9D8B030D-6E8A-4147-A177-3AD203B41FA5}">
                      <a16:colId xmlns:a16="http://schemas.microsoft.com/office/drawing/2014/main" val="498033912"/>
                    </a:ext>
                  </a:extLst>
                </a:gridCol>
              </a:tblGrid>
              <a:tr h="2810826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8061660"/>
                  </a:ext>
                </a:extLst>
              </a:tr>
              <a:tr h="2858036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3681893"/>
                  </a:ext>
                </a:extLst>
              </a:tr>
            </a:tbl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:a16="http://schemas.microsoft.com/office/drawing/2014/main" id="{802C06A3-3DB5-5799-2669-BAE6F04D1D1F}"/>
              </a:ext>
            </a:extLst>
          </p:cNvPr>
          <p:cNvSpPr txBox="1"/>
          <p:nvPr/>
        </p:nvSpPr>
        <p:spPr>
          <a:xfrm>
            <a:off x="155217" y="763998"/>
            <a:ext cx="95955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En un campo hay 3 manzanos y cada uno tiene 27 manzanas. Si después de recogerlas todas se estropean 13 manzanas, ¿cuántas                            manzanas quedan? </a:t>
            </a:r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26F51619-6084-4E74-23B9-CB55A2BBFB82}"/>
              </a:ext>
            </a:extLst>
          </p:cNvPr>
          <p:cNvSpPr/>
          <p:nvPr/>
        </p:nvSpPr>
        <p:spPr>
          <a:xfrm>
            <a:off x="641252" y="1447186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EF9CA55-2A36-C632-4B67-5C39DEFB0E17}"/>
              </a:ext>
            </a:extLst>
          </p:cNvPr>
          <p:cNvSpPr txBox="1"/>
          <p:nvPr/>
        </p:nvSpPr>
        <p:spPr>
          <a:xfrm>
            <a:off x="737090" y="1447186"/>
            <a:ext cx="1454245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SITUACIÓN</a:t>
            </a:r>
          </a:p>
          <a:p>
            <a:pPr algn="ctr"/>
            <a:r>
              <a:rPr lang="es-ES" dirty="0"/>
              <a:t>INICIAL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dirty="0"/>
              <a:t>____________</a:t>
            </a:r>
          </a:p>
        </p:txBody>
      </p:sp>
      <p:sp>
        <p:nvSpPr>
          <p:cNvPr id="15" name="Flecha: a la derecha 14">
            <a:extLst>
              <a:ext uri="{FF2B5EF4-FFF2-40B4-BE49-F238E27FC236}">
                <a16:creationId xmlns:a16="http://schemas.microsoft.com/office/drawing/2014/main" id="{1422599B-B521-95FC-6323-D95877EB2B71}"/>
              </a:ext>
            </a:extLst>
          </p:cNvPr>
          <p:cNvSpPr/>
          <p:nvPr/>
        </p:nvSpPr>
        <p:spPr>
          <a:xfrm>
            <a:off x="2308161" y="214622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2" name="Rectángulo: esquinas redondeadas 21">
            <a:extLst>
              <a:ext uri="{FF2B5EF4-FFF2-40B4-BE49-F238E27FC236}">
                <a16:creationId xmlns:a16="http://schemas.microsoft.com/office/drawing/2014/main" id="{00387E37-E51D-93CE-3F72-F17B3F38EE65}"/>
              </a:ext>
            </a:extLst>
          </p:cNvPr>
          <p:cNvSpPr/>
          <p:nvPr/>
        </p:nvSpPr>
        <p:spPr>
          <a:xfrm>
            <a:off x="5973864" y="1447186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D27A4EC4-BB31-F98D-82B2-5667B0A6ABC0}"/>
              </a:ext>
            </a:extLst>
          </p:cNvPr>
          <p:cNvSpPr txBox="1"/>
          <p:nvPr/>
        </p:nvSpPr>
        <p:spPr>
          <a:xfrm>
            <a:off x="6078873" y="1447186"/>
            <a:ext cx="14359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OPERACIÓN</a:t>
            </a:r>
          </a:p>
          <a:p>
            <a:pPr algn="ctr"/>
            <a:r>
              <a:rPr lang="es-ES" dirty="0"/>
              <a:t>___________</a:t>
            </a:r>
          </a:p>
        </p:txBody>
      </p:sp>
      <p:sp>
        <p:nvSpPr>
          <p:cNvPr id="24" name="Flecha: a la derecha 23">
            <a:extLst>
              <a:ext uri="{FF2B5EF4-FFF2-40B4-BE49-F238E27FC236}">
                <a16:creationId xmlns:a16="http://schemas.microsoft.com/office/drawing/2014/main" id="{4A567997-8D7F-C52C-33FA-863801C0EDBD}"/>
              </a:ext>
            </a:extLst>
          </p:cNvPr>
          <p:cNvSpPr/>
          <p:nvPr/>
        </p:nvSpPr>
        <p:spPr>
          <a:xfrm>
            <a:off x="4974467" y="214622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4C6488AA-0C71-2D4C-9030-297A873600C5}"/>
              </a:ext>
            </a:extLst>
          </p:cNvPr>
          <p:cNvSpPr txBox="1"/>
          <p:nvPr/>
        </p:nvSpPr>
        <p:spPr>
          <a:xfrm>
            <a:off x="4950518" y="1788097"/>
            <a:ext cx="10233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Acción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dirty="0"/>
              <a:t>________</a:t>
            </a:r>
          </a:p>
        </p:txBody>
      </p:sp>
      <p:sp>
        <p:nvSpPr>
          <p:cNvPr id="27" name="Flecha: a la derecha 26">
            <a:extLst>
              <a:ext uri="{FF2B5EF4-FFF2-40B4-BE49-F238E27FC236}">
                <a16:creationId xmlns:a16="http://schemas.microsoft.com/office/drawing/2014/main" id="{99047D30-0C8E-3946-0DFF-1AD9EDFA0135}"/>
              </a:ext>
            </a:extLst>
          </p:cNvPr>
          <p:cNvSpPr/>
          <p:nvPr/>
        </p:nvSpPr>
        <p:spPr>
          <a:xfrm>
            <a:off x="7619784" y="2146224"/>
            <a:ext cx="378323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2133E598-320F-12C9-6A35-65F7C6004E77}"/>
              </a:ext>
            </a:extLst>
          </p:cNvPr>
          <p:cNvSpPr txBox="1"/>
          <p:nvPr/>
        </p:nvSpPr>
        <p:spPr>
          <a:xfrm>
            <a:off x="8051006" y="1805119"/>
            <a:ext cx="15600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SOLUCIÓN:</a:t>
            </a:r>
          </a:p>
          <a:p>
            <a:pPr algn="ctr"/>
            <a:r>
              <a:rPr lang="es-ES" dirty="0"/>
              <a:t>_____________</a:t>
            </a:r>
          </a:p>
          <a:p>
            <a:pPr algn="ctr"/>
            <a:r>
              <a:rPr lang="es-ES" dirty="0"/>
              <a:t>_____________</a:t>
            </a: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02814C83-7371-9648-25FA-E8C1AB4A953C}"/>
              </a:ext>
            </a:extLst>
          </p:cNvPr>
          <p:cNvSpPr txBox="1"/>
          <p:nvPr/>
        </p:nvSpPr>
        <p:spPr>
          <a:xfrm>
            <a:off x="155217" y="3607837"/>
            <a:ext cx="95955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Para el carnaval he comprado 4 pelucas a 6 € cada una y un disfraz por 17 €. ¿Cuánto dinero me he gastado en total?</a:t>
            </a:r>
          </a:p>
        </p:txBody>
      </p:sp>
      <p:sp>
        <p:nvSpPr>
          <p:cNvPr id="31" name="Rectángulo: esquinas redondeadas 30">
            <a:extLst>
              <a:ext uri="{FF2B5EF4-FFF2-40B4-BE49-F238E27FC236}">
                <a16:creationId xmlns:a16="http://schemas.microsoft.com/office/drawing/2014/main" id="{96FAA717-5387-7FAB-9FBD-3B6219C4E055}"/>
              </a:ext>
            </a:extLst>
          </p:cNvPr>
          <p:cNvSpPr/>
          <p:nvPr/>
        </p:nvSpPr>
        <p:spPr>
          <a:xfrm>
            <a:off x="641252" y="4291025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A14D0C7F-A779-1F14-97B2-17A586C5BD82}"/>
              </a:ext>
            </a:extLst>
          </p:cNvPr>
          <p:cNvSpPr txBox="1"/>
          <p:nvPr/>
        </p:nvSpPr>
        <p:spPr>
          <a:xfrm>
            <a:off x="737090" y="4291025"/>
            <a:ext cx="1454245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SITUACIÓN</a:t>
            </a:r>
          </a:p>
          <a:p>
            <a:pPr algn="ctr"/>
            <a:r>
              <a:rPr lang="es-ES" dirty="0"/>
              <a:t>INICIAL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dirty="0"/>
              <a:t>____________</a:t>
            </a:r>
          </a:p>
        </p:txBody>
      </p:sp>
      <p:sp>
        <p:nvSpPr>
          <p:cNvPr id="34" name="Rectángulo: esquinas redondeadas 33">
            <a:extLst>
              <a:ext uri="{FF2B5EF4-FFF2-40B4-BE49-F238E27FC236}">
                <a16:creationId xmlns:a16="http://schemas.microsoft.com/office/drawing/2014/main" id="{A6A45B24-087D-98B8-D3FC-5C6605C3D659}"/>
              </a:ext>
            </a:extLst>
          </p:cNvPr>
          <p:cNvSpPr/>
          <p:nvPr/>
        </p:nvSpPr>
        <p:spPr>
          <a:xfrm>
            <a:off x="3307558" y="4291025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E0324B79-ED0E-852B-FCDD-1EFD5B3F0107}"/>
              </a:ext>
            </a:extLst>
          </p:cNvPr>
          <p:cNvSpPr txBox="1"/>
          <p:nvPr/>
        </p:nvSpPr>
        <p:spPr>
          <a:xfrm>
            <a:off x="3412567" y="4291025"/>
            <a:ext cx="14359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OPERACIÓN</a:t>
            </a:r>
          </a:p>
          <a:p>
            <a:pPr algn="ctr"/>
            <a:r>
              <a:rPr lang="es-ES" dirty="0"/>
              <a:t>___________</a:t>
            </a:r>
          </a:p>
        </p:txBody>
      </p:sp>
      <p:sp>
        <p:nvSpPr>
          <p:cNvPr id="36" name="Flecha: a la derecha 35">
            <a:extLst>
              <a:ext uri="{FF2B5EF4-FFF2-40B4-BE49-F238E27FC236}">
                <a16:creationId xmlns:a16="http://schemas.microsoft.com/office/drawing/2014/main" id="{81F753D3-ACEF-DF5F-6822-79C06B8C42BF}"/>
              </a:ext>
            </a:extLst>
          </p:cNvPr>
          <p:cNvSpPr/>
          <p:nvPr/>
        </p:nvSpPr>
        <p:spPr>
          <a:xfrm>
            <a:off x="2308161" y="4990063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0" name="CuadroTexto 39">
            <a:extLst>
              <a:ext uri="{FF2B5EF4-FFF2-40B4-BE49-F238E27FC236}">
                <a16:creationId xmlns:a16="http://schemas.microsoft.com/office/drawing/2014/main" id="{38E3C62E-3F2B-8EEF-9007-581A71C317E2}"/>
              </a:ext>
            </a:extLst>
          </p:cNvPr>
          <p:cNvSpPr txBox="1"/>
          <p:nvPr/>
        </p:nvSpPr>
        <p:spPr>
          <a:xfrm>
            <a:off x="2284212" y="4631936"/>
            <a:ext cx="10233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Acción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dirty="0"/>
              <a:t>________</a:t>
            </a:r>
          </a:p>
        </p:txBody>
      </p:sp>
      <p:sp>
        <p:nvSpPr>
          <p:cNvPr id="41" name="Rectángulo: esquinas redondeadas 40">
            <a:extLst>
              <a:ext uri="{FF2B5EF4-FFF2-40B4-BE49-F238E27FC236}">
                <a16:creationId xmlns:a16="http://schemas.microsoft.com/office/drawing/2014/main" id="{BCCBF128-3797-74B2-BC23-250761E71744}"/>
              </a:ext>
            </a:extLst>
          </p:cNvPr>
          <p:cNvSpPr/>
          <p:nvPr/>
        </p:nvSpPr>
        <p:spPr>
          <a:xfrm>
            <a:off x="5973864" y="4291025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C9E979FE-3B38-5F00-DBB1-E1F6522EF5E3}"/>
              </a:ext>
            </a:extLst>
          </p:cNvPr>
          <p:cNvSpPr txBox="1"/>
          <p:nvPr/>
        </p:nvSpPr>
        <p:spPr>
          <a:xfrm>
            <a:off x="6078873" y="4291025"/>
            <a:ext cx="14359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OPERACIÓN</a:t>
            </a:r>
          </a:p>
          <a:p>
            <a:pPr algn="ctr"/>
            <a:r>
              <a:rPr lang="es-ES" dirty="0"/>
              <a:t>___________</a:t>
            </a:r>
          </a:p>
        </p:txBody>
      </p:sp>
      <p:sp>
        <p:nvSpPr>
          <p:cNvPr id="43" name="Flecha: a la derecha 42">
            <a:extLst>
              <a:ext uri="{FF2B5EF4-FFF2-40B4-BE49-F238E27FC236}">
                <a16:creationId xmlns:a16="http://schemas.microsoft.com/office/drawing/2014/main" id="{ED04936D-8B06-07BE-E2E0-929910C28D43}"/>
              </a:ext>
            </a:extLst>
          </p:cNvPr>
          <p:cNvSpPr/>
          <p:nvPr/>
        </p:nvSpPr>
        <p:spPr>
          <a:xfrm>
            <a:off x="4974467" y="4990063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4" name="CuadroTexto 43">
            <a:extLst>
              <a:ext uri="{FF2B5EF4-FFF2-40B4-BE49-F238E27FC236}">
                <a16:creationId xmlns:a16="http://schemas.microsoft.com/office/drawing/2014/main" id="{413E6151-FD81-E148-48F8-B1342AB2FAF5}"/>
              </a:ext>
            </a:extLst>
          </p:cNvPr>
          <p:cNvSpPr txBox="1"/>
          <p:nvPr/>
        </p:nvSpPr>
        <p:spPr>
          <a:xfrm>
            <a:off x="4950518" y="4631936"/>
            <a:ext cx="10233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Acción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dirty="0"/>
              <a:t>________</a:t>
            </a:r>
          </a:p>
        </p:txBody>
      </p:sp>
      <p:sp>
        <p:nvSpPr>
          <p:cNvPr id="45" name="Flecha: a la derecha 44">
            <a:extLst>
              <a:ext uri="{FF2B5EF4-FFF2-40B4-BE49-F238E27FC236}">
                <a16:creationId xmlns:a16="http://schemas.microsoft.com/office/drawing/2014/main" id="{0F8D222C-3BF0-441A-DF4A-4D37A3309689}"/>
              </a:ext>
            </a:extLst>
          </p:cNvPr>
          <p:cNvSpPr/>
          <p:nvPr/>
        </p:nvSpPr>
        <p:spPr>
          <a:xfrm>
            <a:off x="7619784" y="4990063"/>
            <a:ext cx="378323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6" name="CuadroTexto 45">
            <a:extLst>
              <a:ext uri="{FF2B5EF4-FFF2-40B4-BE49-F238E27FC236}">
                <a16:creationId xmlns:a16="http://schemas.microsoft.com/office/drawing/2014/main" id="{2E9E1812-DEBD-5273-4DA5-6E464718D26A}"/>
              </a:ext>
            </a:extLst>
          </p:cNvPr>
          <p:cNvSpPr txBox="1"/>
          <p:nvPr/>
        </p:nvSpPr>
        <p:spPr>
          <a:xfrm>
            <a:off x="8051006" y="4648958"/>
            <a:ext cx="15600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SOLUCIÓN:</a:t>
            </a:r>
          </a:p>
          <a:p>
            <a:pPr algn="ctr"/>
            <a:r>
              <a:rPr lang="es-ES" dirty="0"/>
              <a:t>_____________</a:t>
            </a:r>
          </a:p>
          <a:p>
            <a:pPr algn="ctr"/>
            <a:r>
              <a:rPr lang="es-ES" dirty="0"/>
              <a:t>_____________</a:t>
            </a:r>
          </a:p>
        </p:txBody>
      </p:sp>
      <p:sp>
        <p:nvSpPr>
          <p:cNvPr id="49" name="CuadroTexto 48">
            <a:extLst>
              <a:ext uri="{FF2B5EF4-FFF2-40B4-BE49-F238E27FC236}">
                <a16:creationId xmlns:a16="http://schemas.microsoft.com/office/drawing/2014/main" id="{916F9D31-8035-0765-C9E1-5CD69BA83DD5}"/>
              </a:ext>
            </a:extLst>
          </p:cNvPr>
          <p:cNvSpPr txBox="1"/>
          <p:nvPr/>
        </p:nvSpPr>
        <p:spPr>
          <a:xfrm>
            <a:off x="0" y="6489073"/>
            <a:ext cx="867645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s-ES" sz="11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Autor pictogramas: Sergio Palao. Procedencia: ARASAAC (</a:t>
            </a:r>
            <a:r>
              <a:rPr lang="es-ES" sz="1100" b="0" u="sng" strike="noStrike" spc="-1" dirty="0">
                <a:solidFill>
                  <a:srgbClr val="0000FF"/>
                </a:solidFill>
                <a:uFillTx/>
                <a:latin typeface="Arial"/>
                <a:ea typeface="Microsoft YaHei"/>
                <a:hlinkClick r:id="rId4"/>
              </a:rPr>
              <a:t>http://arasaac.org</a:t>
            </a:r>
            <a:r>
              <a:rPr lang="es-ES" sz="11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). Licencia: CC (BY-NC-SA). Autora: Alicia López Romero</a:t>
            </a:r>
            <a:endParaRPr lang="es-ES" sz="1100" b="0" strike="noStrike" spc="-1" dirty="0">
              <a:latin typeface="Arial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EB57285B-73AE-903D-AF48-25209712DAC3}"/>
              </a:ext>
            </a:extLst>
          </p:cNvPr>
          <p:cNvSpPr txBox="1"/>
          <p:nvPr/>
        </p:nvSpPr>
        <p:spPr>
          <a:xfrm>
            <a:off x="3412567" y="1447186"/>
            <a:ext cx="14359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OPERACIÓN</a:t>
            </a:r>
          </a:p>
          <a:p>
            <a:pPr algn="ctr"/>
            <a:r>
              <a:rPr lang="es-ES" dirty="0"/>
              <a:t>___________</a:t>
            </a:r>
          </a:p>
        </p:txBody>
      </p:sp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E8674841-F365-32F7-FC6B-CCF2522F72D7}"/>
              </a:ext>
            </a:extLst>
          </p:cNvPr>
          <p:cNvSpPr/>
          <p:nvPr/>
        </p:nvSpPr>
        <p:spPr>
          <a:xfrm>
            <a:off x="3307558" y="1447186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grpSp>
        <p:nvGrpSpPr>
          <p:cNvPr id="58" name="Grupo 57">
            <a:extLst>
              <a:ext uri="{FF2B5EF4-FFF2-40B4-BE49-F238E27FC236}">
                <a16:creationId xmlns:a16="http://schemas.microsoft.com/office/drawing/2014/main" id="{EA0F9BC0-BB1E-EE49-95E6-B8AEA6155398}"/>
              </a:ext>
            </a:extLst>
          </p:cNvPr>
          <p:cNvGrpSpPr/>
          <p:nvPr/>
        </p:nvGrpSpPr>
        <p:grpSpPr>
          <a:xfrm>
            <a:off x="949720" y="2006466"/>
            <a:ext cx="1045767" cy="1111209"/>
            <a:chOff x="949720" y="2006466"/>
            <a:chExt cx="1045767" cy="1111209"/>
          </a:xfrm>
        </p:grpSpPr>
        <p:pic>
          <p:nvPicPr>
            <p:cNvPr id="56" name="Imagen 55" descr="Dibujo animado de un animal con la boca abierta&#10;&#10;El contenido generado por IA puede ser incorrecto.">
              <a:extLst>
                <a:ext uri="{FF2B5EF4-FFF2-40B4-BE49-F238E27FC236}">
                  <a16:creationId xmlns:a16="http://schemas.microsoft.com/office/drawing/2014/main" id="{3803F285-C48A-F553-9DBE-6A3FB4DDF8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949720" y="2006466"/>
              <a:ext cx="1045767" cy="1045767"/>
            </a:xfrm>
            <a:prstGeom prst="rect">
              <a:avLst/>
            </a:prstGeom>
          </p:spPr>
        </p:pic>
        <p:sp>
          <p:nvSpPr>
            <p:cNvPr id="57" name="Rectángulo 56">
              <a:extLst>
                <a:ext uri="{FF2B5EF4-FFF2-40B4-BE49-F238E27FC236}">
                  <a16:creationId xmlns:a16="http://schemas.microsoft.com/office/drawing/2014/main" id="{50A953E8-D6F3-27E1-8DE5-0869CE9772FD}"/>
                </a:ext>
              </a:extLst>
            </p:cNvPr>
            <p:cNvSpPr/>
            <p:nvPr/>
          </p:nvSpPr>
          <p:spPr>
            <a:xfrm>
              <a:off x="1661637" y="2630856"/>
              <a:ext cx="333849" cy="4868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grpSp>
        <p:nvGrpSpPr>
          <p:cNvPr id="77" name="Grupo 76">
            <a:extLst>
              <a:ext uri="{FF2B5EF4-FFF2-40B4-BE49-F238E27FC236}">
                <a16:creationId xmlns:a16="http://schemas.microsoft.com/office/drawing/2014/main" id="{2355DCBF-8709-A03D-21F4-FAF77CDBB277}"/>
              </a:ext>
            </a:extLst>
          </p:cNvPr>
          <p:cNvGrpSpPr/>
          <p:nvPr/>
        </p:nvGrpSpPr>
        <p:grpSpPr>
          <a:xfrm>
            <a:off x="2279216" y="1233241"/>
            <a:ext cx="544355" cy="624390"/>
            <a:chOff x="949720" y="2006466"/>
            <a:chExt cx="1045767" cy="1111209"/>
          </a:xfrm>
        </p:grpSpPr>
        <p:pic>
          <p:nvPicPr>
            <p:cNvPr id="78" name="Imagen 77" descr="Dibujo animado de un animal con la boca abierta&#10;&#10;El contenido generado por IA puede ser incorrecto.">
              <a:extLst>
                <a:ext uri="{FF2B5EF4-FFF2-40B4-BE49-F238E27FC236}">
                  <a16:creationId xmlns:a16="http://schemas.microsoft.com/office/drawing/2014/main" id="{B47B017B-BAC4-A9D2-B04D-D4B401F139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949720" y="2006466"/>
              <a:ext cx="1045767" cy="1045767"/>
            </a:xfrm>
            <a:prstGeom prst="rect">
              <a:avLst/>
            </a:prstGeom>
          </p:spPr>
        </p:pic>
        <p:sp>
          <p:nvSpPr>
            <p:cNvPr id="79" name="Rectángulo 78">
              <a:extLst>
                <a:ext uri="{FF2B5EF4-FFF2-40B4-BE49-F238E27FC236}">
                  <a16:creationId xmlns:a16="http://schemas.microsoft.com/office/drawing/2014/main" id="{0744109E-AF9B-929C-729C-F337A43B2D28}"/>
                </a:ext>
              </a:extLst>
            </p:cNvPr>
            <p:cNvSpPr/>
            <p:nvPr/>
          </p:nvSpPr>
          <p:spPr>
            <a:xfrm>
              <a:off x="1661637" y="2630856"/>
              <a:ext cx="333849" cy="4868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sp>
        <p:nvSpPr>
          <p:cNvPr id="21" name="CuadroTexto 20">
            <a:extLst>
              <a:ext uri="{FF2B5EF4-FFF2-40B4-BE49-F238E27FC236}">
                <a16:creationId xmlns:a16="http://schemas.microsoft.com/office/drawing/2014/main" id="{DD9CF659-A5D9-4BBF-16FA-CD9F98160874}"/>
              </a:ext>
            </a:extLst>
          </p:cNvPr>
          <p:cNvSpPr txBox="1"/>
          <p:nvPr/>
        </p:nvSpPr>
        <p:spPr>
          <a:xfrm>
            <a:off x="2267678" y="1823853"/>
            <a:ext cx="10233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Acción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dirty="0"/>
              <a:t>________</a:t>
            </a:r>
          </a:p>
        </p:txBody>
      </p:sp>
      <p:grpSp>
        <p:nvGrpSpPr>
          <p:cNvPr id="74" name="Grupo 73">
            <a:extLst>
              <a:ext uri="{FF2B5EF4-FFF2-40B4-BE49-F238E27FC236}">
                <a16:creationId xmlns:a16="http://schemas.microsoft.com/office/drawing/2014/main" id="{10C7D659-33D3-72FA-E034-F00F9A79271A}"/>
              </a:ext>
            </a:extLst>
          </p:cNvPr>
          <p:cNvGrpSpPr/>
          <p:nvPr/>
        </p:nvGrpSpPr>
        <p:grpSpPr>
          <a:xfrm>
            <a:off x="2611476" y="1354463"/>
            <a:ext cx="546402" cy="586449"/>
            <a:chOff x="949720" y="2006466"/>
            <a:chExt cx="1045767" cy="1111209"/>
          </a:xfrm>
        </p:grpSpPr>
        <p:pic>
          <p:nvPicPr>
            <p:cNvPr id="75" name="Imagen 74" descr="Dibujo animado de un animal con la boca abierta&#10;&#10;El contenido generado por IA puede ser incorrecto.">
              <a:extLst>
                <a:ext uri="{FF2B5EF4-FFF2-40B4-BE49-F238E27FC236}">
                  <a16:creationId xmlns:a16="http://schemas.microsoft.com/office/drawing/2014/main" id="{84DF4A3F-ECE4-F9C1-75DB-D28AE25388F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949720" y="2006466"/>
              <a:ext cx="1045767" cy="1045767"/>
            </a:xfrm>
            <a:prstGeom prst="rect">
              <a:avLst/>
            </a:prstGeom>
          </p:spPr>
        </p:pic>
        <p:sp>
          <p:nvSpPr>
            <p:cNvPr id="76" name="Rectángulo 75">
              <a:extLst>
                <a:ext uri="{FF2B5EF4-FFF2-40B4-BE49-F238E27FC236}">
                  <a16:creationId xmlns:a16="http://schemas.microsoft.com/office/drawing/2014/main" id="{E99A9CFC-1076-D387-65DB-C6C9C52BD3EE}"/>
                </a:ext>
              </a:extLst>
            </p:cNvPr>
            <p:cNvSpPr/>
            <p:nvPr/>
          </p:nvSpPr>
          <p:spPr>
            <a:xfrm>
              <a:off x="1661637" y="2630856"/>
              <a:ext cx="333849" cy="4868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pic>
        <p:nvPicPr>
          <p:cNvPr id="81" name="Imagen 80" descr="Logotipo&#10;&#10;El contenido generado por IA puede ser incorrecto.">
            <a:extLst>
              <a:ext uri="{FF2B5EF4-FFF2-40B4-BE49-F238E27FC236}">
                <a16:creationId xmlns:a16="http://schemas.microsoft.com/office/drawing/2014/main" id="{2B7BE883-40D6-162D-E303-4DA757256E9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9556" y="1298902"/>
            <a:ext cx="520312" cy="520312"/>
          </a:xfrm>
          <a:prstGeom prst="rect">
            <a:avLst/>
          </a:prstGeom>
        </p:spPr>
      </p:pic>
      <p:pic>
        <p:nvPicPr>
          <p:cNvPr id="83" name="Imagen 82" descr="Imagen que contiene Patrón de fondo&#10;&#10;El contenido generado por IA puede ser incorrecto.">
            <a:extLst>
              <a:ext uri="{FF2B5EF4-FFF2-40B4-BE49-F238E27FC236}">
                <a16:creationId xmlns:a16="http://schemas.microsoft.com/office/drawing/2014/main" id="{011BE271-18E3-F285-BD7C-93FE376DED1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767" y="4880832"/>
            <a:ext cx="1041122" cy="1041122"/>
          </a:xfrm>
          <a:prstGeom prst="rect">
            <a:avLst/>
          </a:prstGeom>
        </p:spPr>
      </p:pic>
      <p:pic>
        <p:nvPicPr>
          <p:cNvPr id="84" name="Imagen 83" descr="Imagen que contiene Patrón de fondo&#10;&#10;El contenido generado por IA puede ser incorrecto.">
            <a:extLst>
              <a:ext uri="{FF2B5EF4-FFF2-40B4-BE49-F238E27FC236}">
                <a16:creationId xmlns:a16="http://schemas.microsoft.com/office/drawing/2014/main" id="{94BEE233-8931-1026-7FC7-F2ECF3E8773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614" y="3906584"/>
            <a:ext cx="504000" cy="504000"/>
          </a:xfrm>
          <a:prstGeom prst="rect">
            <a:avLst/>
          </a:prstGeom>
        </p:spPr>
      </p:pic>
      <p:pic>
        <p:nvPicPr>
          <p:cNvPr id="85" name="Imagen 84" descr="Imagen que contiene Patrón de fondo&#10;&#10;El contenido generado por IA puede ser incorrecto.">
            <a:extLst>
              <a:ext uri="{FF2B5EF4-FFF2-40B4-BE49-F238E27FC236}">
                <a16:creationId xmlns:a16="http://schemas.microsoft.com/office/drawing/2014/main" id="{CED8464A-8957-9FDF-AD0B-CF6775C71DC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9795" y="3850661"/>
            <a:ext cx="504000" cy="504000"/>
          </a:xfrm>
          <a:prstGeom prst="rect">
            <a:avLst/>
          </a:prstGeom>
        </p:spPr>
      </p:pic>
      <p:pic>
        <p:nvPicPr>
          <p:cNvPr id="86" name="Imagen 85" descr="Imagen que contiene Patrón de fondo&#10;&#10;El contenido generado por IA puede ser incorrecto.">
            <a:extLst>
              <a:ext uri="{FF2B5EF4-FFF2-40B4-BE49-F238E27FC236}">
                <a16:creationId xmlns:a16="http://schemas.microsoft.com/office/drawing/2014/main" id="{BEF5249B-069A-CC6A-5F62-0F8A13BD56F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6607" y="4233801"/>
            <a:ext cx="504000" cy="504000"/>
          </a:xfrm>
          <a:prstGeom prst="rect">
            <a:avLst/>
          </a:prstGeom>
        </p:spPr>
      </p:pic>
      <p:pic>
        <p:nvPicPr>
          <p:cNvPr id="87" name="Imagen 86" descr="Imagen que contiene Patrón de fondo&#10;&#10;El contenido generado por IA puede ser incorrecto.">
            <a:extLst>
              <a:ext uri="{FF2B5EF4-FFF2-40B4-BE49-F238E27FC236}">
                <a16:creationId xmlns:a16="http://schemas.microsoft.com/office/drawing/2014/main" id="{E7E53972-9018-FB29-31C1-FB2DBC809CB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957" y="4281446"/>
            <a:ext cx="504000" cy="504000"/>
          </a:xfrm>
          <a:prstGeom prst="rect">
            <a:avLst/>
          </a:prstGeom>
        </p:spPr>
      </p:pic>
      <p:pic>
        <p:nvPicPr>
          <p:cNvPr id="89" name="Imagen 88" descr="Una caricatura de una persona&#10;&#10;El contenido generado por IA puede ser incorrecto.">
            <a:extLst>
              <a:ext uri="{FF2B5EF4-FFF2-40B4-BE49-F238E27FC236}">
                <a16:creationId xmlns:a16="http://schemas.microsoft.com/office/drawing/2014/main" id="{A4A4C3F4-D42E-700D-F9F8-BF5F870C699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0059" y="3909314"/>
            <a:ext cx="744264" cy="744264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8EA52878-AEA2-ADDF-CB90-0CDA1DDB32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217" y="221590"/>
            <a:ext cx="9595566" cy="404199"/>
          </a:xfrm>
        </p:spPr>
        <p:txBody>
          <a:bodyPr>
            <a:noAutofit/>
          </a:bodyPr>
          <a:lstStyle/>
          <a:p>
            <a:pPr algn="ctr"/>
            <a:r>
              <a:rPr lang="es-ES" sz="2200" dirty="0"/>
              <a:t>PROBLEMAS DE DOS OPERACIONES. TIPO: DOS ACCIONES SUCESIVAS (3)</a:t>
            </a:r>
          </a:p>
        </p:txBody>
      </p:sp>
    </p:spTree>
    <p:extLst>
      <p:ext uri="{BB962C8B-B14F-4D97-AF65-F5344CB8AC3E}">
        <p14:creationId xmlns:p14="http://schemas.microsoft.com/office/powerpoint/2010/main" val="12413148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2AF73C-7BC7-E343-099D-2928BE0827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" name="Tabla 47">
            <a:extLst>
              <a:ext uri="{FF2B5EF4-FFF2-40B4-BE49-F238E27FC236}">
                <a16:creationId xmlns:a16="http://schemas.microsoft.com/office/drawing/2014/main" id="{4FBFB90E-F638-0F00-329E-4637674DB959}"/>
              </a:ext>
            </a:extLst>
          </p:cNvPr>
          <p:cNvGraphicFramePr>
            <a:graphicFrameLocks noGrp="1"/>
          </p:cNvGraphicFramePr>
          <p:nvPr/>
        </p:nvGraphicFramePr>
        <p:xfrm>
          <a:off x="155217" y="731027"/>
          <a:ext cx="9595566" cy="56688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95566">
                  <a:extLst>
                    <a:ext uri="{9D8B030D-6E8A-4147-A177-3AD203B41FA5}">
                      <a16:colId xmlns:a16="http://schemas.microsoft.com/office/drawing/2014/main" val="498033912"/>
                    </a:ext>
                  </a:extLst>
                </a:gridCol>
              </a:tblGrid>
              <a:tr h="2810826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8061660"/>
                  </a:ext>
                </a:extLst>
              </a:tr>
              <a:tr h="2858036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3681893"/>
                  </a:ext>
                </a:extLst>
              </a:tr>
            </a:tbl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:a16="http://schemas.microsoft.com/office/drawing/2014/main" id="{D8958266-40AE-63AF-E022-3A24CB774478}"/>
              </a:ext>
            </a:extLst>
          </p:cNvPr>
          <p:cNvSpPr txBox="1"/>
          <p:nvPr/>
        </p:nvSpPr>
        <p:spPr>
          <a:xfrm>
            <a:off x="155217" y="763998"/>
            <a:ext cx="93970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Roberto ha comprado unos patines por 45 € y un casco por 32 €. Ha pagado con 100 €. ¿Cuánto dinero le ha sobrado?</a:t>
            </a:r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E584A8B1-81A3-11CE-EBB1-73F5F09C4ECB}"/>
              </a:ext>
            </a:extLst>
          </p:cNvPr>
          <p:cNvSpPr/>
          <p:nvPr/>
        </p:nvSpPr>
        <p:spPr>
          <a:xfrm>
            <a:off x="641252" y="1447186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9F366B87-1538-1918-D639-537D25015F69}"/>
              </a:ext>
            </a:extLst>
          </p:cNvPr>
          <p:cNvSpPr txBox="1"/>
          <p:nvPr/>
        </p:nvSpPr>
        <p:spPr>
          <a:xfrm>
            <a:off x="737090" y="1447186"/>
            <a:ext cx="1454245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SITUACIÓN</a:t>
            </a:r>
          </a:p>
          <a:p>
            <a:pPr algn="ctr"/>
            <a:r>
              <a:rPr lang="es-ES" dirty="0"/>
              <a:t>INICIAL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dirty="0"/>
              <a:t>____________</a:t>
            </a:r>
          </a:p>
        </p:txBody>
      </p:sp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83B01ACC-2D98-9E58-42D5-1758FDE7CC66}"/>
              </a:ext>
            </a:extLst>
          </p:cNvPr>
          <p:cNvSpPr/>
          <p:nvPr/>
        </p:nvSpPr>
        <p:spPr>
          <a:xfrm>
            <a:off x="3307558" y="1447186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3B25FCA-4B9B-45DE-0FA4-527F28A36011}"/>
              </a:ext>
            </a:extLst>
          </p:cNvPr>
          <p:cNvSpPr txBox="1"/>
          <p:nvPr/>
        </p:nvSpPr>
        <p:spPr>
          <a:xfrm>
            <a:off x="3412567" y="1447186"/>
            <a:ext cx="14359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OPERACIÓN</a:t>
            </a:r>
          </a:p>
          <a:p>
            <a:pPr algn="ctr"/>
            <a:r>
              <a:rPr lang="es-ES" dirty="0"/>
              <a:t>___________</a:t>
            </a:r>
          </a:p>
        </p:txBody>
      </p:sp>
      <p:sp>
        <p:nvSpPr>
          <p:cNvPr id="15" name="Flecha: a la derecha 14">
            <a:extLst>
              <a:ext uri="{FF2B5EF4-FFF2-40B4-BE49-F238E27FC236}">
                <a16:creationId xmlns:a16="http://schemas.microsoft.com/office/drawing/2014/main" id="{C961844D-0D6D-21F0-F38F-1C67D493ADBA}"/>
              </a:ext>
            </a:extLst>
          </p:cNvPr>
          <p:cNvSpPr/>
          <p:nvPr/>
        </p:nvSpPr>
        <p:spPr>
          <a:xfrm>
            <a:off x="2308161" y="214622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501B867E-92E3-BF36-E4C6-E56217A5FD65}"/>
              </a:ext>
            </a:extLst>
          </p:cNvPr>
          <p:cNvSpPr txBox="1"/>
          <p:nvPr/>
        </p:nvSpPr>
        <p:spPr>
          <a:xfrm>
            <a:off x="2284212" y="1788097"/>
            <a:ext cx="10233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Acción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dirty="0"/>
              <a:t>________</a:t>
            </a:r>
          </a:p>
        </p:txBody>
      </p:sp>
      <p:sp>
        <p:nvSpPr>
          <p:cNvPr id="22" name="Rectángulo: esquinas redondeadas 21">
            <a:extLst>
              <a:ext uri="{FF2B5EF4-FFF2-40B4-BE49-F238E27FC236}">
                <a16:creationId xmlns:a16="http://schemas.microsoft.com/office/drawing/2014/main" id="{6F373CA5-5913-084F-6BBD-75A0C1B8F2DD}"/>
              </a:ext>
            </a:extLst>
          </p:cNvPr>
          <p:cNvSpPr/>
          <p:nvPr/>
        </p:nvSpPr>
        <p:spPr>
          <a:xfrm>
            <a:off x="5973864" y="1447186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BC509A4C-CC52-16C4-D64D-69864F686BB2}"/>
              </a:ext>
            </a:extLst>
          </p:cNvPr>
          <p:cNvSpPr txBox="1"/>
          <p:nvPr/>
        </p:nvSpPr>
        <p:spPr>
          <a:xfrm>
            <a:off x="6078873" y="1447186"/>
            <a:ext cx="14359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OPERACIÓN</a:t>
            </a:r>
          </a:p>
          <a:p>
            <a:pPr algn="ctr"/>
            <a:r>
              <a:rPr lang="es-ES" dirty="0"/>
              <a:t>___________</a:t>
            </a:r>
          </a:p>
        </p:txBody>
      </p:sp>
      <p:sp>
        <p:nvSpPr>
          <p:cNvPr id="24" name="Flecha: a la derecha 23">
            <a:extLst>
              <a:ext uri="{FF2B5EF4-FFF2-40B4-BE49-F238E27FC236}">
                <a16:creationId xmlns:a16="http://schemas.microsoft.com/office/drawing/2014/main" id="{33C71D4A-6DF2-201B-A9DD-370566A62B5D}"/>
              </a:ext>
            </a:extLst>
          </p:cNvPr>
          <p:cNvSpPr/>
          <p:nvPr/>
        </p:nvSpPr>
        <p:spPr>
          <a:xfrm>
            <a:off x="4974467" y="214622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24C7DC35-7636-FA85-0DF9-1101504EA7EC}"/>
              </a:ext>
            </a:extLst>
          </p:cNvPr>
          <p:cNvSpPr txBox="1"/>
          <p:nvPr/>
        </p:nvSpPr>
        <p:spPr>
          <a:xfrm>
            <a:off x="4950518" y="1788097"/>
            <a:ext cx="10233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Acción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dirty="0"/>
              <a:t>________</a:t>
            </a:r>
          </a:p>
        </p:txBody>
      </p:sp>
      <p:sp>
        <p:nvSpPr>
          <p:cNvPr id="27" name="Flecha: a la derecha 26">
            <a:extLst>
              <a:ext uri="{FF2B5EF4-FFF2-40B4-BE49-F238E27FC236}">
                <a16:creationId xmlns:a16="http://schemas.microsoft.com/office/drawing/2014/main" id="{747F2FE0-82D9-48EB-5CA1-62C6DFEE73B0}"/>
              </a:ext>
            </a:extLst>
          </p:cNvPr>
          <p:cNvSpPr/>
          <p:nvPr/>
        </p:nvSpPr>
        <p:spPr>
          <a:xfrm>
            <a:off x="7619784" y="2146224"/>
            <a:ext cx="378323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229DB0B1-6FC0-2BA4-4756-AACBB5E22A0F}"/>
              </a:ext>
            </a:extLst>
          </p:cNvPr>
          <p:cNvSpPr txBox="1"/>
          <p:nvPr/>
        </p:nvSpPr>
        <p:spPr>
          <a:xfrm>
            <a:off x="8051006" y="1805119"/>
            <a:ext cx="15600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SOLUCIÓN:</a:t>
            </a:r>
          </a:p>
          <a:p>
            <a:pPr algn="ctr"/>
            <a:r>
              <a:rPr lang="es-ES" dirty="0"/>
              <a:t>_____________</a:t>
            </a:r>
          </a:p>
          <a:p>
            <a:pPr algn="ctr"/>
            <a:r>
              <a:rPr lang="es-ES" dirty="0"/>
              <a:t>_____________</a:t>
            </a: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C6C7FC21-CC37-A1D9-AC03-A3ABD439B0F7}"/>
              </a:ext>
            </a:extLst>
          </p:cNvPr>
          <p:cNvSpPr txBox="1"/>
          <p:nvPr/>
        </p:nvSpPr>
        <p:spPr>
          <a:xfrm>
            <a:off x="155217" y="3607837"/>
            <a:ext cx="93970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Lucía quiere comprar unos patines que cuestan 45 € y un casco que cuesta 32 €. Solo tiene 50 €. ¿Cuánto dinero le falta?</a:t>
            </a:r>
          </a:p>
        </p:txBody>
      </p:sp>
      <p:sp>
        <p:nvSpPr>
          <p:cNvPr id="31" name="Rectángulo: esquinas redondeadas 30">
            <a:extLst>
              <a:ext uri="{FF2B5EF4-FFF2-40B4-BE49-F238E27FC236}">
                <a16:creationId xmlns:a16="http://schemas.microsoft.com/office/drawing/2014/main" id="{84154DEF-B41D-8AF8-9A22-44B85B9AEF66}"/>
              </a:ext>
            </a:extLst>
          </p:cNvPr>
          <p:cNvSpPr/>
          <p:nvPr/>
        </p:nvSpPr>
        <p:spPr>
          <a:xfrm>
            <a:off x="641252" y="4291025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5684B8A1-6D19-74F7-B176-14751F4B8432}"/>
              </a:ext>
            </a:extLst>
          </p:cNvPr>
          <p:cNvSpPr txBox="1"/>
          <p:nvPr/>
        </p:nvSpPr>
        <p:spPr>
          <a:xfrm>
            <a:off x="737090" y="4291025"/>
            <a:ext cx="1454245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SITUACIÓN</a:t>
            </a:r>
          </a:p>
          <a:p>
            <a:pPr algn="ctr"/>
            <a:r>
              <a:rPr lang="es-ES" dirty="0"/>
              <a:t>INICIAL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dirty="0"/>
              <a:t>____________</a:t>
            </a:r>
          </a:p>
        </p:txBody>
      </p:sp>
      <p:sp>
        <p:nvSpPr>
          <p:cNvPr id="34" name="Rectángulo: esquinas redondeadas 33">
            <a:extLst>
              <a:ext uri="{FF2B5EF4-FFF2-40B4-BE49-F238E27FC236}">
                <a16:creationId xmlns:a16="http://schemas.microsoft.com/office/drawing/2014/main" id="{C6B8FBEA-9FA9-4FA3-0FAE-303FE6C3F8E6}"/>
              </a:ext>
            </a:extLst>
          </p:cNvPr>
          <p:cNvSpPr/>
          <p:nvPr/>
        </p:nvSpPr>
        <p:spPr>
          <a:xfrm>
            <a:off x="3307558" y="4291025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96A36B5C-8C83-65DD-2B29-897AA1690990}"/>
              </a:ext>
            </a:extLst>
          </p:cNvPr>
          <p:cNvSpPr txBox="1"/>
          <p:nvPr/>
        </p:nvSpPr>
        <p:spPr>
          <a:xfrm>
            <a:off x="3412567" y="4291025"/>
            <a:ext cx="14359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OPERACIÓN</a:t>
            </a:r>
          </a:p>
          <a:p>
            <a:pPr algn="ctr"/>
            <a:r>
              <a:rPr lang="es-ES" dirty="0"/>
              <a:t>___________</a:t>
            </a:r>
          </a:p>
        </p:txBody>
      </p:sp>
      <p:sp>
        <p:nvSpPr>
          <p:cNvPr id="36" name="Flecha: a la derecha 35">
            <a:extLst>
              <a:ext uri="{FF2B5EF4-FFF2-40B4-BE49-F238E27FC236}">
                <a16:creationId xmlns:a16="http://schemas.microsoft.com/office/drawing/2014/main" id="{AC228C39-4119-9F49-D20B-EA6D5014DBD0}"/>
              </a:ext>
            </a:extLst>
          </p:cNvPr>
          <p:cNvSpPr/>
          <p:nvPr/>
        </p:nvSpPr>
        <p:spPr>
          <a:xfrm>
            <a:off x="2308161" y="4990063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0" name="CuadroTexto 39">
            <a:extLst>
              <a:ext uri="{FF2B5EF4-FFF2-40B4-BE49-F238E27FC236}">
                <a16:creationId xmlns:a16="http://schemas.microsoft.com/office/drawing/2014/main" id="{02C4D879-24A2-056D-E027-76F7DABA1431}"/>
              </a:ext>
            </a:extLst>
          </p:cNvPr>
          <p:cNvSpPr txBox="1"/>
          <p:nvPr/>
        </p:nvSpPr>
        <p:spPr>
          <a:xfrm>
            <a:off x="2284212" y="4631936"/>
            <a:ext cx="10233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Acción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dirty="0"/>
              <a:t>________</a:t>
            </a:r>
          </a:p>
        </p:txBody>
      </p:sp>
      <p:sp>
        <p:nvSpPr>
          <p:cNvPr id="41" name="Rectángulo: esquinas redondeadas 40">
            <a:extLst>
              <a:ext uri="{FF2B5EF4-FFF2-40B4-BE49-F238E27FC236}">
                <a16:creationId xmlns:a16="http://schemas.microsoft.com/office/drawing/2014/main" id="{10F65B8E-929B-5CB1-C1B6-9DB81FF09BCA}"/>
              </a:ext>
            </a:extLst>
          </p:cNvPr>
          <p:cNvSpPr/>
          <p:nvPr/>
        </p:nvSpPr>
        <p:spPr>
          <a:xfrm>
            <a:off x="5973864" y="4291025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676106E0-6D2F-DEE8-6347-64E7F1E5719D}"/>
              </a:ext>
            </a:extLst>
          </p:cNvPr>
          <p:cNvSpPr txBox="1"/>
          <p:nvPr/>
        </p:nvSpPr>
        <p:spPr>
          <a:xfrm>
            <a:off x="6078873" y="4291025"/>
            <a:ext cx="14359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OPERACIÓN</a:t>
            </a:r>
          </a:p>
          <a:p>
            <a:pPr algn="ctr"/>
            <a:r>
              <a:rPr lang="es-ES" dirty="0"/>
              <a:t>___________</a:t>
            </a:r>
          </a:p>
        </p:txBody>
      </p:sp>
      <p:sp>
        <p:nvSpPr>
          <p:cNvPr id="43" name="Flecha: a la derecha 42">
            <a:extLst>
              <a:ext uri="{FF2B5EF4-FFF2-40B4-BE49-F238E27FC236}">
                <a16:creationId xmlns:a16="http://schemas.microsoft.com/office/drawing/2014/main" id="{A10FF462-B91E-A2BB-A9EF-5886F45D925D}"/>
              </a:ext>
            </a:extLst>
          </p:cNvPr>
          <p:cNvSpPr/>
          <p:nvPr/>
        </p:nvSpPr>
        <p:spPr>
          <a:xfrm>
            <a:off x="4974467" y="4990063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4" name="CuadroTexto 43">
            <a:extLst>
              <a:ext uri="{FF2B5EF4-FFF2-40B4-BE49-F238E27FC236}">
                <a16:creationId xmlns:a16="http://schemas.microsoft.com/office/drawing/2014/main" id="{BCCC273A-E2A3-72E9-9BAF-0BB0021DBEEF}"/>
              </a:ext>
            </a:extLst>
          </p:cNvPr>
          <p:cNvSpPr txBox="1"/>
          <p:nvPr/>
        </p:nvSpPr>
        <p:spPr>
          <a:xfrm>
            <a:off x="4950518" y="4631936"/>
            <a:ext cx="10233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Acción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dirty="0"/>
              <a:t>________</a:t>
            </a:r>
          </a:p>
        </p:txBody>
      </p:sp>
      <p:sp>
        <p:nvSpPr>
          <p:cNvPr id="45" name="Flecha: a la derecha 44">
            <a:extLst>
              <a:ext uri="{FF2B5EF4-FFF2-40B4-BE49-F238E27FC236}">
                <a16:creationId xmlns:a16="http://schemas.microsoft.com/office/drawing/2014/main" id="{36B6A9AB-6F38-7B0E-1C9C-7F47E11FA012}"/>
              </a:ext>
            </a:extLst>
          </p:cNvPr>
          <p:cNvSpPr/>
          <p:nvPr/>
        </p:nvSpPr>
        <p:spPr>
          <a:xfrm>
            <a:off x="7619784" y="4990063"/>
            <a:ext cx="378323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6" name="CuadroTexto 45">
            <a:extLst>
              <a:ext uri="{FF2B5EF4-FFF2-40B4-BE49-F238E27FC236}">
                <a16:creationId xmlns:a16="http://schemas.microsoft.com/office/drawing/2014/main" id="{E5AF5F55-2E8A-587B-F76A-A6CE65F3680E}"/>
              </a:ext>
            </a:extLst>
          </p:cNvPr>
          <p:cNvSpPr txBox="1"/>
          <p:nvPr/>
        </p:nvSpPr>
        <p:spPr>
          <a:xfrm>
            <a:off x="8051006" y="4648958"/>
            <a:ext cx="15600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SOLUCIÓN:</a:t>
            </a:r>
          </a:p>
          <a:p>
            <a:pPr algn="ctr"/>
            <a:r>
              <a:rPr lang="es-ES" dirty="0"/>
              <a:t>_____________</a:t>
            </a:r>
          </a:p>
          <a:p>
            <a:pPr algn="ctr"/>
            <a:r>
              <a:rPr lang="es-ES" dirty="0"/>
              <a:t>_____________</a:t>
            </a:r>
          </a:p>
        </p:txBody>
      </p:sp>
      <p:sp>
        <p:nvSpPr>
          <p:cNvPr id="49" name="CuadroTexto 48">
            <a:extLst>
              <a:ext uri="{FF2B5EF4-FFF2-40B4-BE49-F238E27FC236}">
                <a16:creationId xmlns:a16="http://schemas.microsoft.com/office/drawing/2014/main" id="{4F9432FF-2B78-DA1C-F2FC-2DF1621FD6AF}"/>
              </a:ext>
            </a:extLst>
          </p:cNvPr>
          <p:cNvSpPr txBox="1"/>
          <p:nvPr/>
        </p:nvSpPr>
        <p:spPr>
          <a:xfrm>
            <a:off x="0" y="6489073"/>
            <a:ext cx="867645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s-ES" sz="11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Autor pictogramas: Sergio Palao. Procedencia: ARASAAC (</a:t>
            </a:r>
            <a:r>
              <a:rPr lang="es-ES" sz="1100" b="0" u="sng" strike="noStrike" spc="-1" dirty="0">
                <a:solidFill>
                  <a:srgbClr val="0000FF"/>
                </a:solidFill>
                <a:uFillTx/>
                <a:latin typeface="Arial"/>
                <a:ea typeface="Microsoft YaHei"/>
                <a:hlinkClick r:id="rId2"/>
              </a:rPr>
              <a:t>http://arasaac.org</a:t>
            </a:r>
            <a:r>
              <a:rPr lang="es-ES" sz="11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). Licencia: CC (BY-NC-SA). Autora: Alicia López Romero</a:t>
            </a:r>
            <a:endParaRPr lang="es-ES" sz="1100" b="0" strike="noStrike" spc="-1" dirty="0">
              <a:latin typeface="Arial"/>
            </a:endParaRPr>
          </a:p>
        </p:txBody>
      </p:sp>
      <p:pic>
        <p:nvPicPr>
          <p:cNvPr id="8" name="Imagen 7" descr="Imagen que contiene edificio, ventana&#10;&#10;El contenido generado por IA puede ser incorrecto.">
            <a:extLst>
              <a:ext uri="{FF2B5EF4-FFF2-40B4-BE49-F238E27FC236}">
                <a16:creationId xmlns:a16="http://schemas.microsoft.com/office/drawing/2014/main" id="{3C7FB956-E717-378E-CB7D-D6769375DF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376" y="2039648"/>
            <a:ext cx="1040517" cy="1040517"/>
          </a:xfrm>
          <a:prstGeom prst="rect">
            <a:avLst/>
          </a:prstGeom>
        </p:spPr>
      </p:pic>
      <p:pic>
        <p:nvPicPr>
          <p:cNvPr id="11" name="Imagen 10" descr="Imagen que contiene edificio, ventana&#10;&#10;El contenido generado por IA puede ser incorrecto.">
            <a:extLst>
              <a:ext uri="{FF2B5EF4-FFF2-40B4-BE49-F238E27FC236}">
                <a16:creationId xmlns:a16="http://schemas.microsoft.com/office/drawing/2014/main" id="{E0AE4C25-D037-60E9-A70C-C61106956C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321" y="4877883"/>
            <a:ext cx="1040517" cy="1040517"/>
          </a:xfrm>
          <a:prstGeom prst="rect">
            <a:avLst/>
          </a:prstGeom>
        </p:spPr>
      </p:pic>
      <p:pic>
        <p:nvPicPr>
          <p:cNvPr id="16" name="Imagen 15" descr="Logotipo&#10;&#10;El contenido generado por IA puede ser incorrecto.">
            <a:extLst>
              <a:ext uri="{FF2B5EF4-FFF2-40B4-BE49-F238E27FC236}">
                <a16:creationId xmlns:a16="http://schemas.microsoft.com/office/drawing/2014/main" id="{E2C0C0A4-B409-D260-1B21-2F9F78D5C0E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950" y="983359"/>
            <a:ext cx="828631" cy="828631"/>
          </a:xfrm>
          <a:prstGeom prst="rect">
            <a:avLst/>
          </a:prstGeom>
        </p:spPr>
      </p:pic>
      <p:pic>
        <p:nvPicPr>
          <p:cNvPr id="19" name="Imagen 18" descr="Icono&#10;&#10;El contenido generado por IA puede ser incorrecto.">
            <a:extLst>
              <a:ext uri="{FF2B5EF4-FFF2-40B4-BE49-F238E27FC236}">
                <a16:creationId xmlns:a16="http://schemas.microsoft.com/office/drawing/2014/main" id="{D39D8313-35B0-00D7-2502-D9BD69199A8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5752" y="1133709"/>
            <a:ext cx="616832" cy="616832"/>
          </a:xfrm>
          <a:prstGeom prst="rect">
            <a:avLst/>
          </a:prstGeom>
        </p:spPr>
      </p:pic>
      <p:pic>
        <p:nvPicPr>
          <p:cNvPr id="33" name="Imagen 32" descr="Logotipo&#10;&#10;El contenido generado por IA puede ser incorrecto.">
            <a:extLst>
              <a:ext uri="{FF2B5EF4-FFF2-40B4-BE49-F238E27FC236}">
                <a16:creationId xmlns:a16="http://schemas.microsoft.com/office/drawing/2014/main" id="{27CAA799-7EDC-5DC6-5FFA-E6D638FD5BA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5342" y="3853557"/>
            <a:ext cx="828631" cy="828631"/>
          </a:xfrm>
          <a:prstGeom prst="rect">
            <a:avLst/>
          </a:prstGeom>
        </p:spPr>
      </p:pic>
      <p:pic>
        <p:nvPicPr>
          <p:cNvPr id="37" name="Imagen 36" descr="Icono&#10;&#10;El contenido generado por IA puede ser incorrecto.">
            <a:extLst>
              <a:ext uri="{FF2B5EF4-FFF2-40B4-BE49-F238E27FC236}">
                <a16:creationId xmlns:a16="http://schemas.microsoft.com/office/drawing/2014/main" id="{10A73651-63ED-2702-CAD1-B475B360092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2359" y="4053517"/>
            <a:ext cx="616832" cy="616832"/>
          </a:xfrm>
          <a:prstGeom prst="rect">
            <a:avLst/>
          </a:prstGeom>
        </p:spPr>
      </p:pic>
      <p:pic>
        <p:nvPicPr>
          <p:cNvPr id="39" name="Imagen 38" descr="Interfaz de usuario gráfica&#10;&#10;El contenido generado por IA puede ser incorrecto.">
            <a:extLst>
              <a:ext uri="{FF2B5EF4-FFF2-40B4-BE49-F238E27FC236}">
                <a16:creationId xmlns:a16="http://schemas.microsoft.com/office/drawing/2014/main" id="{783024F2-0CF3-72CC-6B5F-CB4EA4BE0E6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77" b="23247"/>
          <a:stretch>
            <a:fillRect/>
          </a:stretch>
        </p:blipFill>
        <p:spPr>
          <a:xfrm>
            <a:off x="5161979" y="1315392"/>
            <a:ext cx="790896" cy="426102"/>
          </a:xfrm>
          <a:prstGeom prst="rect">
            <a:avLst/>
          </a:prstGeom>
        </p:spPr>
      </p:pic>
      <p:pic>
        <p:nvPicPr>
          <p:cNvPr id="47" name="Imagen 46" descr="Interfaz de usuario gráfica&#10;&#10;El contenido generado por IA puede ser incorrecto.">
            <a:extLst>
              <a:ext uri="{FF2B5EF4-FFF2-40B4-BE49-F238E27FC236}">
                <a16:creationId xmlns:a16="http://schemas.microsoft.com/office/drawing/2014/main" id="{BA22140A-C462-5C9A-0368-40E135EED39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77" b="23247"/>
          <a:stretch>
            <a:fillRect/>
          </a:stretch>
        </p:blipFill>
        <p:spPr>
          <a:xfrm>
            <a:off x="5055523" y="4258054"/>
            <a:ext cx="790896" cy="426102"/>
          </a:xfrm>
          <a:prstGeom prst="rect">
            <a:avLst/>
          </a:prstGeom>
        </p:spPr>
      </p:pic>
      <p:pic>
        <p:nvPicPr>
          <p:cNvPr id="51" name="Imagen 50" descr="Interfaz de usuario gráfica&#10;&#10;El contenido generado por IA puede ser incorrecto.">
            <a:extLst>
              <a:ext uri="{FF2B5EF4-FFF2-40B4-BE49-F238E27FC236}">
                <a16:creationId xmlns:a16="http://schemas.microsoft.com/office/drawing/2014/main" id="{8150301E-8D0E-4529-37DA-AB7C841F268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77" b="23247"/>
          <a:stretch>
            <a:fillRect/>
          </a:stretch>
        </p:blipFill>
        <p:spPr>
          <a:xfrm>
            <a:off x="4825181" y="1067377"/>
            <a:ext cx="790896" cy="426102"/>
          </a:xfrm>
          <a:prstGeom prst="rect">
            <a:avLst/>
          </a:prstGeom>
        </p:spPr>
      </p:pic>
      <p:sp>
        <p:nvSpPr>
          <p:cNvPr id="12" name="Título 1">
            <a:extLst>
              <a:ext uri="{FF2B5EF4-FFF2-40B4-BE49-F238E27FC236}">
                <a16:creationId xmlns:a16="http://schemas.microsoft.com/office/drawing/2014/main" id="{DDAA3557-5B6C-90C4-F923-3782C19D2B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217" y="221590"/>
            <a:ext cx="9595566" cy="404199"/>
          </a:xfrm>
        </p:spPr>
        <p:txBody>
          <a:bodyPr>
            <a:noAutofit/>
          </a:bodyPr>
          <a:lstStyle/>
          <a:p>
            <a:pPr algn="ctr"/>
            <a:r>
              <a:rPr lang="es-ES" sz="2200" dirty="0"/>
              <a:t>PROBLEMAS DE DOS OPERACIONES. TIPO: DOS ACCIONES SUCESIVAS (4)</a:t>
            </a:r>
          </a:p>
        </p:txBody>
      </p:sp>
    </p:spTree>
    <p:extLst>
      <p:ext uri="{BB962C8B-B14F-4D97-AF65-F5344CB8AC3E}">
        <p14:creationId xmlns:p14="http://schemas.microsoft.com/office/powerpoint/2010/main" val="4995929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0803D2-3976-9B41-537F-25B79BF606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" name="Tabla 47">
            <a:extLst>
              <a:ext uri="{FF2B5EF4-FFF2-40B4-BE49-F238E27FC236}">
                <a16:creationId xmlns:a16="http://schemas.microsoft.com/office/drawing/2014/main" id="{5968441D-E48B-9D7D-4815-5B24967975C9}"/>
              </a:ext>
            </a:extLst>
          </p:cNvPr>
          <p:cNvGraphicFramePr>
            <a:graphicFrameLocks noGrp="1"/>
          </p:cNvGraphicFramePr>
          <p:nvPr/>
        </p:nvGraphicFramePr>
        <p:xfrm>
          <a:off x="155217" y="731027"/>
          <a:ext cx="9595566" cy="56688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95566">
                  <a:extLst>
                    <a:ext uri="{9D8B030D-6E8A-4147-A177-3AD203B41FA5}">
                      <a16:colId xmlns:a16="http://schemas.microsoft.com/office/drawing/2014/main" val="498033912"/>
                    </a:ext>
                  </a:extLst>
                </a:gridCol>
              </a:tblGrid>
              <a:tr h="2810826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8061660"/>
                  </a:ext>
                </a:extLst>
              </a:tr>
              <a:tr h="2858036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3681893"/>
                  </a:ext>
                </a:extLst>
              </a:tr>
            </a:tbl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:a16="http://schemas.microsoft.com/office/drawing/2014/main" id="{8FBBD659-81FA-9B2F-E712-C4ECFC9776CB}"/>
              </a:ext>
            </a:extLst>
          </p:cNvPr>
          <p:cNvSpPr txBox="1"/>
          <p:nvPr/>
        </p:nvSpPr>
        <p:spPr>
          <a:xfrm>
            <a:off x="155217" y="763998"/>
            <a:ext cx="95087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En una frutería tienen una caja con 60 kg de manzanas. Por la mañana venden 37 kg y por la tarde venden 16 kg. ¿Cuántos kg tiene ahora la caja?</a:t>
            </a:r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F2EAEF15-EC16-2236-4D97-B4FC6FAFD61D}"/>
              </a:ext>
            </a:extLst>
          </p:cNvPr>
          <p:cNvSpPr/>
          <p:nvPr/>
        </p:nvSpPr>
        <p:spPr>
          <a:xfrm>
            <a:off x="641252" y="1447186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A515141-BBFA-F996-F38A-477133097D59}"/>
              </a:ext>
            </a:extLst>
          </p:cNvPr>
          <p:cNvSpPr txBox="1"/>
          <p:nvPr/>
        </p:nvSpPr>
        <p:spPr>
          <a:xfrm>
            <a:off x="781175" y="1447186"/>
            <a:ext cx="1366079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SITUACIÓN</a:t>
            </a:r>
          </a:p>
          <a:p>
            <a:pPr algn="ctr"/>
            <a:r>
              <a:rPr lang="es-ES" dirty="0"/>
              <a:t>INICIAL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60 kilos</a:t>
            </a:r>
          </a:p>
        </p:txBody>
      </p:sp>
      <p:pic>
        <p:nvPicPr>
          <p:cNvPr id="8" name="Imagen 7" descr="Diagrama&#10;&#10;El contenido generado por IA puede ser incorrecto.">
            <a:extLst>
              <a:ext uri="{FF2B5EF4-FFF2-40B4-BE49-F238E27FC236}">
                <a16:creationId xmlns:a16="http://schemas.microsoft.com/office/drawing/2014/main" id="{77621D3B-8DAB-4260-0715-17ED417986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873" y="2093517"/>
            <a:ext cx="1074678" cy="1074678"/>
          </a:xfrm>
          <a:prstGeom prst="rect">
            <a:avLst/>
          </a:prstGeom>
        </p:spPr>
      </p:pic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6E6AE156-BFF4-4782-69A6-1D5A479A714F}"/>
              </a:ext>
            </a:extLst>
          </p:cNvPr>
          <p:cNvSpPr/>
          <p:nvPr/>
        </p:nvSpPr>
        <p:spPr>
          <a:xfrm>
            <a:off x="3307558" y="1447186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0F73F9C-C25F-7076-20C6-7AEE5F752C46}"/>
              </a:ext>
            </a:extLst>
          </p:cNvPr>
          <p:cNvSpPr txBox="1"/>
          <p:nvPr/>
        </p:nvSpPr>
        <p:spPr>
          <a:xfrm>
            <a:off x="3412567" y="1447186"/>
            <a:ext cx="1435906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OPERACIÓN</a:t>
            </a:r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restar</a:t>
            </a:r>
          </a:p>
        </p:txBody>
      </p:sp>
      <p:sp>
        <p:nvSpPr>
          <p:cNvPr id="15" name="Flecha: a la derecha 14">
            <a:extLst>
              <a:ext uri="{FF2B5EF4-FFF2-40B4-BE49-F238E27FC236}">
                <a16:creationId xmlns:a16="http://schemas.microsoft.com/office/drawing/2014/main" id="{6F33A9DB-A9EC-7B2C-CAE9-6701A9EB4FF1}"/>
              </a:ext>
            </a:extLst>
          </p:cNvPr>
          <p:cNvSpPr/>
          <p:nvPr/>
        </p:nvSpPr>
        <p:spPr>
          <a:xfrm>
            <a:off x="2308161" y="214622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17" name="Imagen 16" descr="Logotipo&#10;&#10;El contenido generado por IA puede ser incorrecto.">
            <a:extLst>
              <a:ext uri="{FF2B5EF4-FFF2-40B4-BE49-F238E27FC236}">
                <a16:creationId xmlns:a16="http://schemas.microsoft.com/office/drawing/2014/main" id="{13852B18-D3CC-F533-BEEE-AA41E8FC69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0726">
            <a:off x="892248" y="1994590"/>
            <a:ext cx="691809" cy="691809"/>
          </a:xfrm>
          <a:prstGeom prst="rect">
            <a:avLst/>
          </a:prstGeom>
        </p:spPr>
      </p:pic>
      <p:pic>
        <p:nvPicPr>
          <p:cNvPr id="19" name="Imagen 18" descr="Logotipo&#10;&#10;El contenido generado por IA puede ser incorrecto.">
            <a:extLst>
              <a:ext uri="{FF2B5EF4-FFF2-40B4-BE49-F238E27FC236}">
                <a16:creationId xmlns:a16="http://schemas.microsoft.com/office/drawing/2014/main" id="{47125EAA-1379-55ED-FF56-3DBF7AEAAF3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33012">
            <a:off x="1180125" y="2200112"/>
            <a:ext cx="584776" cy="584776"/>
          </a:xfrm>
          <a:prstGeom prst="rect">
            <a:avLst/>
          </a:prstGeom>
        </p:spPr>
      </p:pic>
      <p:pic>
        <p:nvPicPr>
          <p:cNvPr id="20" name="Imagen 19" descr="Logotipo&#10;&#10;El contenido generado por IA puede ser incorrecto.">
            <a:extLst>
              <a:ext uri="{FF2B5EF4-FFF2-40B4-BE49-F238E27FC236}">
                <a16:creationId xmlns:a16="http://schemas.microsoft.com/office/drawing/2014/main" id="{703B5737-7AB4-3731-4B97-0B28785C7EA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33012">
            <a:off x="1474583" y="2083952"/>
            <a:ext cx="584776" cy="584776"/>
          </a:xfrm>
          <a:prstGeom prst="rect">
            <a:avLst/>
          </a:prstGeom>
        </p:spPr>
      </p:pic>
      <p:sp>
        <p:nvSpPr>
          <p:cNvPr id="21" name="CuadroTexto 20">
            <a:extLst>
              <a:ext uri="{FF2B5EF4-FFF2-40B4-BE49-F238E27FC236}">
                <a16:creationId xmlns:a16="http://schemas.microsoft.com/office/drawing/2014/main" id="{88BF76F1-EEF4-2EA4-AE1E-2BF07EE00A0F}"/>
              </a:ext>
            </a:extLst>
          </p:cNvPr>
          <p:cNvSpPr txBox="1"/>
          <p:nvPr/>
        </p:nvSpPr>
        <p:spPr>
          <a:xfrm>
            <a:off x="2284212" y="1788097"/>
            <a:ext cx="102334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Acción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vender</a:t>
            </a:r>
          </a:p>
        </p:txBody>
      </p:sp>
      <p:sp>
        <p:nvSpPr>
          <p:cNvPr id="22" name="Rectángulo: esquinas redondeadas 21">
            <a:extLst>
              <a:ext uri="{FF2B5EF4-FFF2-40B4-BE49-F238E27FC236}">
                <a16:creationId xmlns:a16="http://schemas.microsoft.com/office/drawing/2014/main" id="{8B0EF083-312F-E56A-5732-2D9BAB1D5749}"/>
              </a:ext>
            </a:extLst>
          </p:cNvPr>
          <p:cNvSpPr/>
          <p:nvPr/>
        </p:nvSpPr>
        <p:spPr>
          <a:xfrm>
            <a:off x="5973864" y="1447186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7CB435D2-605D-2C65-A25B-CCC623549B82}"/>
              </a:ext>
            </a:extLst>
          </p:cNvPr>
          <p:cNvSpPr txBox="1"/>
          <p:nvPr/>
        </p:nvSpPr>
        <p:spPr>
          <a:xfrm>
            <a:off x="6078873" y="1447186"/>
            <a:ext cx="1435906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OPERACIÓN</a:t>
            </a:r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restar</a:t>
            </a:r>
          </a:p>
        </p:txBody>
      </p:sp>
      <p:sp>
        <p:nvSpPr>
          <p:cNvPr id="24" name="Flecha: a la derecha 23">
            <a:extLst>
              <a:ext uri="{FF2B5EF4-FFF2-40B4-BE49-F238E27FC236}">
                <a16:creationId xmlns:a16="http://schemas.microsoft.com/office/drawing/2014/main" id="{78EC206C-7F7C-D5B8-9463-FCB35C9B680B}"/>
              </a:ext>
            </a:extLst>
          </p:cNvPr>
          <p:cNvSpPr/>
          <p:nvPr/>
        </p:nvSpPr>
        <p:spPr>
          <a:xfrm>
            <a:off x="4974467" y="214622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F4F57888-554D-CC22-8F77-2AFDC944B5E5}"/>
              </a:ext>
            </a:extLst>
          </p:cNvPr>
          <p:cNvSpPr txBox="1"/>
          <p:nvPr/>
        </p:nvSpPr>
        <p:spPr>
          <a:xfrm>
            <a:off x="4950518" y="1788097"/>
            <a:ext cx="102334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Acción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vender</a:t>
            </a:r>
          </a:p>
        </p:txBody>
      </p:sp>
      <p:sp>
        <p:nvSpPr>
          <p:cNvPr id="27" name="Flecha: a la derecha 26">
            <a:extLst>
              <a:ext uri="{FF2B5EF4-FFF2-40B4-BE49-F238E27FC236}">
                <a16:creationId xmlns:a16="http://schemas.microsoft.com/office/drawing/2014/main" id="{C3353E32-B80E-2F7F-37F4-1E79564FE58B}"/>
              </a:ext>
            </a:extLst>
          </p:cNvPr>
          <p:cNvSpPr/>
          <p:nvPr/>
        </p:nvSpPr>
        <p:spPr>
          <a:xfrm>
            <a:off x="7619784" y="2146224"/>
            <a:ext cx="378323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57575C75-775C-0C22-53DC-3A25995782B0}"/>
              </a:ext>
            </a:extLst>
          </p:cNvPr>
          <p:cNvSpPr txBox="1"/>
          <p:nvPr/>
        </p:nvSpPr>
        <p:spPr>
          <a:xfrm>
            <a:off x="8051006" y="1805119"/>
            <a:ext cx="15600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SOLUCIÓN:</a:t>
            </a:r>
          </a:p>
          <a:p>
            <a:pPr algn="ctr"/>
            <a:r>
              <a:rPr lang="es-ES" dirty="0"/>
              <a:t>_____________</a:t>
            </a:r>
          </a:p>
          <a:p>
            <a:pPr algn="ctr"/>
            <a:r>
              <a:rPr lang="es-ES" dirty="0"/>
              <a:t>_____________</a:t>
            </a: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7ADAC42D-CAE9-EB36-B7C8-48565068BD97}"/>
              </a:ext>
            </a:extLst>
          </p:cNvPr>
          <p:cNvSpPr txBox="1"/>
          <p:nvPr/>
        </p:nvSpPr>
        <p:spPr>
          <a:xfrm>
            <a:off x="155217" y="3607837"/>
            <a:ext cx="95955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En una frutería tienen una caja con 60 kg de manzanas. Por la mañana venden 37 kg y por la tarde la rellenan con 16 kg. ¿Cuántos kg tiene ahora la caja?</a:t>
            </a:r>
          </a:p>
        </p:txBody>
      </p:sp>
      <p:sp>
        <p:nvSpPr>
          <p:cNvPr id="31" name="Rectángulo: esquinas redondeadas 30">
            <a:extLst>
              <a:ext uri="{FF2B5EF4-FFF2-40B4-BE49-F238E27FC236}">
                <a16:creationId xmlns:a16="http://schemas.microsoft.com/office/drawing/2014/main" id="{224BA3DB-1C24-51B0-2B57-35F1C63AE4E7}"/>
              </a:ext>
            </a:extLst>
          </p:cNvPr>
          <p:cNvSpPr/>
          <p:nvPr/>
        </p:nvSpPr>
        <p:spPr>
          <a:xfrm>
            <a:off x="641252" y="4291025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25E3BF9E-1A49-0B3C-437E-A2C089754706}"/>
              </a:ext>
            </a:extLst>
          </p:cNvPr>
          <p:cNvSpPr txBox="1"/>
          <p:nvPr/>
        </p:nvSpPr>
        <p:spPr>
          <a:xfrm>
            <a:off x="803775" y="4291025"/>
            <a:ext cx="1320874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SITUACIÓN</a:t>
            </a:r>
          </a:p>
          <a:p>
            <a:pPr algn="ctr"/>
            <a:r>
              <a:rPr lang="es-ES" dirty="0"/>
              <a:t>INICIAL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60 kilos</a:t>
            </a:r>
          </a:p>
        </p:txBody>
      </p:sp>
      <p:pic>
        <p:nvPicPr>
          <p:cNvPr id="33" name="Imagen 32" descr="Diagrama&#10;&#10;El contenido generado por IA puede ser incorrecto.">
            <a:extLst>
              <a:ext uri="{FF2B5EF4-FFF2-40B4-BE49-F238E27FC236}">
                <a16:creationId xmlns:a16="http://schemas.microsoft.com/office/drawing/2014/main" id="{0BFDB6DB-78D3-B2FC-6CE6-F81BFE38D4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873" y="4937356"/>
            <a:ext cx="1074678" cy="1074678"/>
          </a:xfrm>
          <a:prstGeom prst="rect">
            <a:avLst/>
          </a:prstGeom>
        </p:spPr>
      </p:pic>
      <p:sp>
        <p:nvSpPr>
          <p:cNvPr id="34" name="Rectángulo: esquinas redondeadas 33">
            <a:extLst>
              <a:ext uri="{FF2B5EF4-FFF2-40B4-BE49-F238E27FC236}">
                <a16:creationId xmlns:a16="http://schemas.microsoft.com/office/drawing/2014/main" id="{1AE25E57-D6B3-ACF3-EF04-51C9C1C53106}"/>
              </a:ext>
            </a:extLst>
          </p:cNvPr>
          <p:cNvSpPr/>
          <p:nvPr/>
        </p:nvSpPr>
        <p:spPr>
          <a:xfrm>
            <a:off x="3307558" y="4291025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B8B8DA52-9E46-BA0C-213F-5DED4EFD1E3F}"/>
              </a:ext>
            </a:extLst>
          </p:cNvPr>
          <p:cNvSpPr txBox="1"/>
          <p:nvPr/>
        </p:nvSpPr>
        <p:spPr>
          <a:xfrm>
            <a:off x="3412567" y="4291025"/>
            <a:ext cx="1435906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OPERACIÓN</a:t>
            </a:r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restar</a:t>
            </a:r>
          </a:p>
        </p:txBody>
      </p:sp>
      <p:sp>
        <p:nvSpPr>
          <p:cNvPr id="36" name="Flecha: a la derecha 35">
            <a:extLst>
              <a:ext uri="{FF2B5EF4-FFF2-40B4-BE49-F238E27FC236}">
                <a16:creationId xmlns:a16="http://schemas.microsoft.com/office/drawing/2014/main" id="{C0D3D406-C9EB-ABEF-EB43-004383B9EE95}"/>
              </a:ext>
            </a:extLst>
          </p:cNvPr>
          <p:cNvSpPr/>
          <p:nvPr/>
        </p:nvSpPr>
        <p:spPr>
          <a:xfrm>
            <a:off x="2308161" y="4990063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37" name="Imagen 36" descr="Logotipo&#10;&#10;El contenido generado por IA puede ser incorrecto.">
            <a:extLst>
              <a:ext uri="{FF2B5EF4-FFF2-40B4-BE49-F238E27FC236}">
                <a16:creationId xmlns:a16="http://schemas.microsoft.com/office/drawing/2014/main" id="{EAAD45A7-4266-7BF7-6866-434A151BE9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0726">
            <a:off x="892248" y="4838429"/>
            <a:ext cx="691809" cy="691809"/>
          </a:xfrm>
          <a:prstGeom prst="rect">
            <a:avLst/>
          </a:prstGeom>
        </p:spPr>
      </p:pic>
      <p:pic>
        <p:nvPicPr>
          <p:cNvPr id="38" name="Imagen 37" descr="Logotipo&#10;&#10;El contenido generado por IA puede ser incorrecto.">
            <a:extLst>
              <a:ext uri="{FF2B5EF4-FFF2-40B4-BE49-F238E27FC236}">
                <a16:creationId xmlns:a16="http://schemas.microsoft.com/office/drawing/2014/main" id="{1091E9DD-7F85-A651-A149-34917B1166B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33012">
            <a:off x="1180125" y="5043951"/>
            <a:ext cx="584776" cy="584776"/>
          </a:xfrm>
          <a:prstGeom prst="rect">
            <a:avLst/>
          </a:prstGeom>
        </p:spPr>
      </p:pic>
      <p:pic>
        <p:nvPicPr>
          <p:cNvPr id="39" name="Imagen 38" descr="Logotipo&#10;&#10;El contenido generado por IA puede ser incorrecto.">
            <a:extLst>
              <a:ext uri="{FF2B5EF4-FFF2-40B4-BE49-F238E27FC236}">
                <a16:creationId xmlns:a16="http://schemas.microsoft.com/office/drawing/2014/main" id="{1ED93823-6D3B-7C69-BBFC-83C270034A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33012">
            <a:off x="1474583" y="4927791"/>
            <a:ext cx="584776" cy="584776"/>
          </a:xfrm>
          <a:prstGeom prst="rect">
            <a:avLst/>
          </a:prstGeom>
        </p:spPr>
      </p:pic>
      <p:sp>
        <p:nvSpPr>
          <p:cNvPr id="40" name="CuadroTexto 39">
            <a:extLst>
              <a:ext uri="{FF2B5EF4-FFF2-40B4-BE49-F238E27FC236}">
                <a16:creationId xmlns:a16="http://schemas.microsoft.com/office/drawing/2014/main" id="{F5DC62E2-5857-BF53-D49F-2E79B7DD43EA}"/>
              </a:ext>
            </a:extLst>
          </p:cNvPr>
          <p:cNvSpPr txBox="1"/>
          <p:nvPr/>
        </p:nvSpPr>
        <p:spPr>
          <a:xfrm>
            <a:off x="2284212" y="4631936"/>
            <a:ext cx="102334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Acción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vender</a:t>
            </a:r>
          </a:p>
        </p:txBody>
      </p:sp>
      <p:sp>
        <p:nvSpPr>
          <p:cNvPr id="41" name="Rectángulo: esquinas redondeadas 40">
            <a:extLst>
              <a:ext uri="{FF2B5EF4-FFF2-40B4-BE49-F238E27FC236}">
                <a16:creationId xmlns:a16="http://schemas.microsoft.com/office/drawing/2014/main" id="{A20B9387-FB06-E108-E695-E03F5652F454}"/>
              </a:ext>
            </a:extLst>
          </p:cNvPr>
          <p:cNvSpPr/>
          <p:nvPr/>
        </p:nvSpPr>
        <p:spPr>
          <a:xfrm>
            <a:off x="5973864" y="4291025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C09B1FDE-54C0-2C5B-A2B4-C7E6C33E2BA6}"/>
              </a:ext>
            </a:extLst>
          </p:cNvPr>
          <p:cNvSpPr txBox="1"/>
          <p:nvPr/>
        </p:nvSpPr>
        <p:spPr>
          <a:xfrm>
            <a:off x="6078873" y="4291025"/>
            <a:ext cx="1435906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OPERACIÓN</a:t>
            </a:r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sumar</a:t>
            </a:r>
          </a:p>
        </p:txBody>
      </p:sp>
      <p:sp>
        <p:nvSpPr>
          <p:cNvPr id="43" name="Flecha: a la derecha 42">
            <a:extLst>
              <a:ext uri="{FF2B5EF4-FFF2-40B4-BE49-F238E27FC236}">
                <a16:creationId xmlns:a16="http://schemas.microsoft.com/office/drawing/2014/main" id="{62B85B64-CEEF-04BE-68EC-8533730FFC8A}"/>
              </a:ext>
            </a:extLst>
          </p:cNvPr>
          <p:cNvSpPr/>
          <p:nvPr/>
        </p:nvSpPr>
        <p:spPr>
          <a:xfrm>
            <a:off x="4974467" y="4990063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4" name="CuadroTexto 43">
            <a:extLst>
              <a:ext uri="{FF2B5EF4-FFF2-40B4-BE49-F238E27FC236}">
                <a16:creationId xmlns:a16="http://schemas.microsoft.com/office/drawing/2014/main" id="{23CEE10C-4A0C-BF1D-3271-201AAFF0B34F}"/>
              </a:ext>
            </a:extLst>
          </p:cNvPr>
          <p:cNvSpPr txBox="1"/>
          <p:nvPr/>
        </p:nvSpPr>
        <p:spPr>
          <a:xfrm>
            <a:off x="4950518" y="4631936"/>
            <a:ext cx="102334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Acción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rellenar</a:t>
            </a:r>
          </a:p>
        </p:txBody>
      </p:sp>
      <p:sp>
        <p:nvSpPr>
          <p:cNvPr id="45" name="Flecha: a la derecha 44">
            <a:extLst>
              <a:ext uri="{FF2B5EF4-FFF2-40B4-BE49-F238E27FC236}">
                <a16:creationId xmlns:a16="http://schemas.microsoft.com/office/drawing/2014/main" id="{E8A7847E-A7C1-FC7E-FB15-D98C8B607260}"/>
              </a:ext>
            </a:extLst>
          </p:cNvPr>
          <p:cNvSpPr/>
          <p:nvPr/>
        </p:nvSpPr>
        <p:spPr>
          <a:xfrm>
            <a:off x="7619784" y="4990063"/>
            <a:ext cx="378323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6" name="CuadroTexto 45">
            <a:extLst>
              <a:ext uri="{FF2B5EF4-FFF2-40B4-BE49-F238E27FC236}">
                <a16:creationId xmlns:a16="http://schemas.microsoft.com/office/drawing/2014/main" id="{658268B0-7DCE-ACC2-21A8-49FAC92E4503}"/>
              </a:ext>
            </a:extLst>
          </p:cNvPr>
          <p:cNvSpPr txBox="1"/>
          <p:nvPr/>
        </p:nvSpPr>
        <p:spPr>
          <a:xfrm>
            <a:off x="8051006" y="4648958"/>
            <a:ext cx="15600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SOLUCIÓN:</a:t>
            </a:r>
          </a:p>
          <a:p>
            <a:pPr algn="ctr"/>
            <a:r>
              <a:rPr lang="es-ES" dirty="0"/>
              <a:t>_____________</a:t>
            </a:r>
          </a:p>
          <a:p>
            <a:pPr algn="ctr"/>
            <a:r>
              <a:rPr lang="es-ES" dirty="0"/>
              <a:t>_____________</a:t>
            </a:r>
          </a:p>
        </p:txBody>
      </p:sp>
      <p:sp>
        <p:nvSpPr>
          <p:cNvPr id="49" name="CuadroTexto 48">
            <a:extLst>
              <a:ext uri="{FF2B5EF4-FFF2-40B4-BE49-F238E27FC236}">
                <a16:creationId xmlns:a16="http://schemas.microsoft.com/office/drawing/2014/main" id="{DC0638A0-CB02-0D64-2D01-CC2A72296077}"/>
              </a:ext>
            </a:extLst>
          </p:cNvPr>
          <p:cNvSpPr txBox="1"/>
          <p:nvPr/>
        </p:nvSpPr>
        <p:spPr>
          <a:xfrm>
            <a:off x="0" y="6489073"/>
            <a:ext cx="867645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s-ES" sz="11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Autor pictogramas: Sergio Palao. Procedencia: ARASAAC (</a:t>
            </a:r>
            <a:r>
              <a:rPr lang="es-ES" sz="1100" b="0" u="sng" strike="noStrike" spc="-1" dirty="0">
                <a:solidFill>
                  <a:srgbClr val="0000FF"/>
                </a:solidFill>
                <a:uFillTx/>
                <a:latin typeface="Arial"/>
                <a:ea typeface="Microsoft YaHei"/>
                <a:hlinkClick r:id="rId5"/>
              </a:rPr>
              <a:t>http://arasaac.org</a:t>
            </a:r>
            <a:r>
              <a:rPr lang="es-ES" sz="11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). Licencia: CC (BY-NC-SA). Autora: Alicia López Romero</a:t>
            </a:r>
            <a:endParaRPr lang="es-ES" sz="1100" b="0" strike="noStrike" spc="-1" dirty="0">
              <a:latin typeface="Arial"/>
            </a:endParaRPr>
          </a:p>
        </p:txBody>
      </p:sp>
      <p:pic>
        <p:nvPicPr>
          <p:cNvPr id="53" name="Imagen 52" descr="Forma&#10;&#10;El contenido generado por IA puede ser incorrecto.">
            <a:extLst>
              <a:ext uri="{FF2B5EF4-FFF2-40B4-BE49-F238E27FC236}">
                <a16:creationId xmlns:a16="http://schemas.microsoft.com/office/drawing/2014/main" id="{74ED2D78-9DE4-829A-6364-B00B009504D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9409" y="1230479"/>
            <a:ext cx="628988" cy="628988"/>
          </a:xfrm>
          <a:prstGeom prst="rect">
            <a:avLst/>
          </a:prstGeom>
        </p:spPr>
      </p:pic>
      <p:pic>
        <p:nvPicPr>
          <p:cNvPr id="54" name="Imagen 53" descr="Forma&#10;&#10;El contenido generado por IA puede ser incorrecto.">
            <a:extLst>
              <a:ext uri="{FF2B5EF4-FFF2-40B4-BE49-F238E27FC236}">
                <a16:creationId xmlns:a16="http://schemas.microsoft.com/office/drawing/2014/main" id="{8F471AFA-5D1F-352C-668E-92B73881DBD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9600" y="1230479"/>
            <a:ext cx="628988" cy="628988"/>
          </a:xfrm>
          <a:prstGeom prst="rect">
            <a:avLst/>
          </a:prstGeom>
        </p:spPr>
      </p:pic>
      <p:pic>
        <p:nvPicPr>
          <p:cNvPr id="55" name="Imagen 54" descr="Forma&#10;&#10;El contenido generado por IA puede ser incorrecto.">
            <a:extLst>
              <a:ext uri="{FF2B5EF4-FFF2-40B4-BE49-F238E27FC236}">
                <a16:creationId xmlns:a16="http://schemas.microsoft.com/office/drawing/2014/main" id="{AC8072A0-18E7-8B7C-4A84-C97CE9645D9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5025" y="4092020"/>
            <a:ext cx="628988" cy="628988"/>
          </a:xfrm>
          <a:prstGeom prst="rect">
            <a:avLst/>
          </a:prstGeom>
        </p:spPr>
      </p:pic>
      <p:pic>
        <p:nvPicPr>
          <p:cNvPr id="57" name="Imagen 56" descr="Forma&#10;&#10;El contenido generado por IA puede ser incorrecto.">
            <a:extLst>
              <a:ext uri="{FF2B5EF4-FFF2-40B4-BE49-F238E27FC236}">
                <a16:creationId xmlns:a16="http://schemas.microsoft.com/office/drawing/2014/main" id="{6E297EFC-18CD-9020-6EF5-9A79DC198E2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0688" y="4079453"/>
            <a:ext cx="630000" cy="630000"/>
          </a:xfrm>
          <a:prstGeom prst="rect">
            <a:avLst/>
          </a:prstGeom>
        </p:spPr>
      </p:pic>
      <p:sp>
        <p:nvSpPr>
          <p:cNvPr id="11" name="Título 1">
            <a:extLst>
              <a:ext uri="{FF2B5EF4-FFF2-40B4-BE49-F238E27FC236}">
                <a16:creationId xmlns:a16="http://schemas.microsoft.com/office/drawing/2014/main" id="{5C637260-4CA8-9D78-E8A8-AB4CEDE43A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217" y="221590"/>
            <a:ext cx="9595566" cy="404199"/>
          </a:xfrm>
        </p:spPr>
        <p:txBody>
          <a:bodyPr>
            <a:noAutofit/>
          </a:bodyPr>
          <a:lstStyle/>
          <a:p>
            <a:pPr algn="ctr"/>
            <a:r>
              <a:rPr lang="es-ES" sz="2200" dirty="0"/>
              <a:t>PROBLEMAS DE DOS OPERACIONES. TIPO: DOS ACCIONES SUCESIVAS (1) </a:t>
            </a:r>
            <a:br>
              <a:rPr lang="es-ES" sz="2200" dirty="0"/>
            </a:br>
            <a:r>
              <a:rPr lang="es-ES" sz="2200" dirty="0">
                <a:solidFill>
                  <a:srgbClr val="00B050"/>
                </a:solidFill>
              </a:rPr>
              <a:t>SOLUCIONES</a:t>
            </a:r>
          </a:p>
        </p:txBody>
      </p:sp>
    </p:spTree>
    <p:extLst>
      <p:ext uri="{BB962C8B-B14F-4D97-AF65-F5344CB8AC3E}">
        <p14:creationId xmlns:p14="http://schemas.microsoft.com/office/powerpoint/2010/main" val="40085951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C21FD9-261E-15C3-F196-33CC7054D4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" name="Tabla 47">
            <a:extLst>
              <a:ext uri="{FF2B5EF4-FFF2-40B4-BE49-F238E27FC236}">
                <a16:creationId xmlns:a16="http://schemas.microsoft.com/office/drawing/2014/main" id="{0E0E312E-C442-D65A-8AFD-868DCDCC0E1C}"/>
              </a:ext>
            </a:extLst>
          </p:cNvPr>
          <p:cNvGraphicFramePr>
            <a:graphicFrameLocks noGrp="1"/>
          </p:cNvGraphicFramePr>
          <p:nvPr/>
        </p:nvGraphicFramePr>
        <p:xfrm>
          <a:off x="155217" y="731027"/>
          <a:ext cx="9595566" cy="56688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95566">
                  <a:extLst>
                    <a:ext uri="{9D8B030D-6E8A-4147-A177-3AD203B41FA5}">
                      <a16:colId xmlns:a16="http://schemas.microsoft.com/office/drawing/2014/main" val="498033912"/>
                    </a:ext>
                  </a:extLst>
                </a:gridCol>
              </a:tblGrid>
              <a:tr h="2810826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8061660"/>
                  </a:ext>
                </a:extLst>
              </a:tr>
              <a:tr h="2858036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3681893"/>
                  </a:ext>
                </a:extLst>
              </a:tr>
            </a:tbl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:a16="http://schemas.microsoft.com/office/drawing/2014/main" id="{9E4C4EC5-3CAA-B716-87D6-E7B8FE085165}"/>
              </a:ext>
            </a:extLst>
          </p:cNvPr>
          <p:cNvSpPr txBox="1"/>
          <p:nvPr/>
        </p:nvSpPr>
        <p:spPr>
          <a:xfrm>
            <a:off x="155217" y="763998"/>
            <a:ext cx="95955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En el autobús viajan 43 personas. En la parada suben 34 personas y bajan 16. ¿Cuántas personas hay ahora en el autobús? </a:t>
            </a:r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6748AF55-34DB-8364-B457-9F9840B32961}"/>
              </a:ext>
            </a:extLst>
          </p:cNvPr>
          <p:cNvSpPr/>
          <p:nvPr/>
        </p:nvSpPr>
        <p:spPr>
          <a:xfrm>
            <a:off x="641252" y="1447186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0CF4978F-007F-12FD-D780-4F8F337D88CD}"/>
              </a:ext>
            </a:extLst>
          </p:cNvPr>
          <p:cNvSpPr txBox="1"/>
          <p:nvPr/>
        </p:nvSpPr>
        <p:spPr>
          <a:xfrm>
            <a:off x="803776" y="1447186"/>
            <a:ext cx="1320874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SITUACIÓN</a:t>
            </a:r>
          </a:p>
          <a:p>
            <a:pPr algn="ctr"/>
            <a:r>
              <a:rPr lang="es-ES" dirty="0"/>
              <a:t>INICIAL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43  personas</a:t>
            </a:r>
          </a:p>
        </p:txBody>
      </p:sp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54AA91FE-0DAB-863F-7E47-100D17B208CF}"/>
              </a:ext>
            </a:extLst>
          </p:cNvPr>
          <p:cNvSpPr/>
          <p:nvPr/>
        </p:nvSpPr>
        <p:spPr>
          <a:xfrm>
            <a:off x="3307558" y="1447186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1FA98061-EF8E-C1A5-723D-49E4DCC153E9}"/>
              </a:ext>
            </a:extLst>
          </p:cNvPr>
          <p:cNvSpPr txBox="1"/>
          <p:nvPr/>
        </p:nvSpPr>
        <p:spPr>
          <a:xfrm>
            <a:off x="3412567" y="1447186"/>
            <a:ext cx="1435906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OPERACIÓN</a:t>
            </a:r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sumar</a:t>
            </a:r>
          </a:p>
        </p:txBody>
      </p:sp>
      <p:sp>
        <p:nvSpPr>
          <p:cNvPr id="15" name="Flecha: a la derecha 14">
            <a:extLst>
              <a:ext uri="{FF2B5EF4-FFF2-40B4-BE49-F238E27FC236}">
                <a16:creationId xmlns:a16="http://schemas.microsoft.com/office/drawing/2014/main" id="{D1F2C353-88D5-7E47-1EFE-97E1AE417F23}"/>
              </a:ext>
            </a:extLst>
          </p:cNvPr>
          <p:cNvSpPr/>
          <p:nvPr/>
        </p:nvSpPr>
        <p:spPr>
          <a:xfrm>
            <a:off x="2308161" y="214622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57D56BCB-D8DB-E2BB-8BD3-7D7D8BEC03FF}"/>
              </a:ext>
            </a:extLst>
          </p:cNvPr>
          <p:cNvSpPr txBox="1"/>
          <p:nvPr/>
        </p:nvSpPr>
        <p:spPr>
          <a:xfrm>
            <a:off x="2284212" y="1788097"/>
            <a:ext cx="10233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Acción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subir</a:t>
            </a:r>
          </a:p>
        </p:txBody>
      </p:sp>
      <p:sp>
        <p:nvSpPr>
          <p:cNvPr id="22" name="Rectángulo: esquinas redondeadas 21">
            <a:extLst>
              <a:ext uri="{FF2B5EF4-FFF2-40B4-BE49-F238E27FC236}">
                <a16:creationId xmlns:a16="http://schemas.microsoft.com/office/drawing/2014/main" id="{D6AB29CB-EE0F-EE34-D96D-84EF68590017}"/>
              </a:ext>
            </a:extLst>
          </p:cNvPr>
          <p:cNvSpPr/>
          <p:nvPr/>
        </p:nvSpPr>
        <p:spPr>
          <a:xfrm>
            <a:off x="5973864" y="1447186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0469FE73-79FE-37D0-B227-9C19C2EA942C}"/>
              </a:ext>
            </a:extLst>
          </p:cNvPr>
          <p:cNvSpPr txBox="1"/>
          <p:nvPr/>
        </p:nvSpPr>
        <p:spPr>
          <a:xfrm>
            <a:off x="6078873" y="1447186"/>
            <a:ext cx="1435906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OPERACIÓN</a:t>
            </a:r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restar</a:t>
            </a:r>
          </a:p>
        </p:txBody>
      </p:sp>
      <p:sp>
        <p:nvSpPr>
          <p:cNvPr id="24" name="Flecha: a la derecha 23">
            <a:extLst>
              <a:ext uri="{FF2B5EF4-FFF2-40B4-BE49-F238E27FC236}">
                <a16:creationId xmlns:a16="http://schemas.microsoft.com/office/drawing/2014/main" id="{66E2771B-3ED8-0BDE-F358-851F6E1AED8B}"/>
              </a:ext>
            </a:extLst>
          </p:cNvPr>
          <p:cNvSpPr/>
          <p:nvPr/>
        </p:nvSpPr>
        <p:spPr>
          <a:xfrm>
            <a:off x="4974467" y="214622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1E5A7309-801C-88F1-9A1C-D7CBB2F9513D}"/>
              </a:ext>
            </a:extLst>
          </p:cNvPr>
          <p:cNvSpPr txBox="1"/>
          <p:nvPr/>
        </p:nvSpPr>
        <p:spPr>
          <a:xfrm>
            <a:off x="4950518" y="1788097"/>
            <a:ext cx="10233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Acción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bajar</a:t>
            </a:r>
          </a:p>
        </p:txBody>
      </p:sp>
      <p:sp>
        <p:nvSpPr>
          <p:cNvPr id="27" name="Flecha: a la derecha 26">
            <a:extLst>
              <a:ext uri="{FF2B5EF4-FFF2-40B4-BE49-F238E27FC236}">
                <a16:creationId xmlns:a16="http://schemas.microsoft.com/office/drawing/2014/main" id="{A2C4C724-4065-17A8-C9C5-D948BC14C333}"/>
              </a:ext>
            </a:extLst>
          </p:cNvPr>
          <p:cNvSpPr/>
          <p:nvPr/>
        </p:nvSpPr>
        <p:spPr>
          <a:xfrm>
            <a:off x="7619784" y="2146224"/>
            <a:ext cx="378323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E48B04DB-4CAB-B4C9-1A6B-BFAEFCDC9FF3}"/>
              </a:ext>
            </a:extLst>
          </p:cNvPr>
          <p:cNvSpPr txBox="1"/>
          <p:nvPr/>
        </p:nvSpPr>
        <p:spPr>
          <a:xfrm>
            <a:off x="8051006" y="1805119"/>
            <a:ext cx="15600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SOLUCIÓN:</a:t>
            </a:r>
          </a:p>
          <a:p>
            <a:pPr algn="ctr"/>
            <a:r>
              <a:rPr lang="es-ES" dirty="0"/>
              <a:t>_____________</a:t>
            </a:r>
          </a:p>
          <a:p>
            <a:pPr algn="ctr"/>
            <a:r>
              <a:rPr lang="es-ES" dirty="0"/>
              <a:t>_____________</a:t>
            </a: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CC237248-EFEF-039D-663C-B48E54398BC8}"/>
              </a:ext>
            </a:extLst>
          </p:cNvPr>
          <p:cNvSpPr txBox="1"/>
          <p:nvPr/>
        </p:nvSpPr>
        <p:spPr>
          <a:xfrm>
            <a:off x="155217" y="3607837"/>
            <a:ext cx="95955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En la biblioteca del cole hay 452 libros. Se abre la biblioteca y 27 niños se llevan libros para leerlos en casa. Después, 32 niños                                devuelven los libros que ya han leído. ¿Cuántos libros hay ahora?</a:t>
            </a:r>
          </a:p>
        </p:txBody>
      </p:sp>
      <p:sp>
        <p:nvSpPr>
          <p:cNvPr id="31" name="Rectángulo: esquinas redondeadas 30">
            <a:extLst>
              <a:ext uri="{FF2B5EF4-FFF2-40B4-BE49-F238E27FC236}">
                <a16:creationId xmlns:a16="http://schemas.microsoft.com/office/drawing/2014/main" id="{89027428-5F47-0F95-D304-356FBD4D789E}"/>
              </a:ext>
            </a:extLst>
          </p:cNvPr>
          <p:cNvSpPr/>
          <p:nvPr/>
        </p:nvSpPr>
        <p:spPr>
          <a:xfrm>
            <a:off x="641252" y="4291025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EDCB8992-F965-6222-C8EF-A97718E5E849}"/>
              </a:ext>
            </a:extLst>
          </p:cNvPr>
          <p:cNvSpPr txBox="1"/>
          <p:nvPr/>
        </p:nvSpPr>
        <p:spPr>
          <a:xfrm>
            <a:off x="803775" y="4291025"/>
            <a:ext cx="1320874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SITUACIÓN</a:t>
            </a:r>
          </a:p>
          <a:p>
            <a:pPr algn="ctr"/>
            <a:r>
              <a:rPr lang="es-ES" dirty="0"/>
              <a:t>INICIAL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452 libros</a:t>
            </a:r>
          </a:p>
        </p:txBody>
      </p:sp>
      <p:sp>
        <p:nvSpPr>
          <p:cNvPr id="34" name="Rectángulo: esquinas redondeadas 33">
            <a:extLst>
              <a:ext uri="{FF2B5EF4-FFF2-40B4-BE49-F238E27FC236}">
                <a16:creationId xmlns:a16="http://schemas.microsoft.com/office/drawing/2014/main" id="{2CFCD769-A2E3-69DF-3288-8490B5F972BD}"/>
              </a:ext>
            </a:extLst>
          </p:cNvPr>
          <p:cNvSpPr/>
          <p:nvPr/>
        </p:nvSpPr>
        <p:spPr>
          <a:xfrm>
            <a:off x="3307558" y="4291025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36D5BF29-3BA5-276D-B31C-FF0084363DD0}"/>
              </a:ext>
            </a:extLst>
          </p:cNvPr>
          <p:cNvSpPr txBox="1"/>
          <p:nvPr/>
        </p:nvSpPr>
        <p:spPr>
          <a:xfrm>
            <a:off x="3412567" y="4291025"/>
            <a:ext cx="1435906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OPERACIÓN</a:t>
            </a:r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restar</a:t>
            </a:r>
          </a:p>
        </p:txBody>
      </p:sp>
      <p:sp>
        <p:nvSpPr>
          <p:cNvPr id="36" name="Flecha: a la derecha 35">
            <a:extLst>
              <a:ext uri="{FF2B5EF4-FFF2-40B4-BE49-F238E27FC236}">
                <a16:creationId xmlns:a16="http://schemas.microsoft.com/office/drawing/2014/main" id="{9F060BAB-48DC-ADC9-7E68-AABE9CE6D5C6}"/>
              </a:ext>
            </a:extLst>
          </p:cNvPr>
          <p:cNvSpPr/>
          <p:nvPr/>
        </p:nvSpPr>
        <p:spPr>
          <a:xfrm>
            <a:off x="2308161" y="4990063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0" name="CuadroTexto 39">
            <a:extLst>
              <a:ext uri="{FF2B5EF4-FFF2-40B4-BE49-F238E27FC236}">
                <a16:creationId xmlns:a16="http://schemas.microsoft.com/office/drawing/2014/main" id="{2C4C10A5-5D47-1E19-855A-5E9E8D54B958}"/>
              </a:ext>
            </a:extLst>
          </p:cNvPr>
          <p:cNvSpPr txBox="1"/>
          <p:nvPr/>
        </p:nvSpPr>
        <p:spPr>
          <a:xfrm>
            <a:off x="2284212" y="4631936"/>
            <a:ext cx="1023346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Acción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llevar a casa</a:t>
            </a:r>
          </a:p>
        </p:txBody>
      </p:sp>
      <p:sp>
        <p:nvSpPr>
          <p:cNvPr id="41" name="Rectángulo: esquinas redondeadas 40">
            <a:extLst>
              <a:ext uri="{FF2B5EF4-FFF2-40B4-BE49-F238E27FC236}">
                <a16:creationId xmlns:a16="http://schemas.microsoft.com/office/drawing/2014/main" id="{5E708F0B-5D89-AE5C-12D3-E6D2F928D35D}"/>
              </a:ext>
            </a:extLst>
          </p:cNvPr>
          <p:cNvSpPr/>
          <p:nvPr/>
        </p:nvSpPr>
        <p:spPr>
          <a:xfrm>
            <a:off x="5973864" y="4291025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A2F0341C-82C9-7E46-5CE8-2832EA3CCCE8}"/>
              </a:ext>
            </a:extLst>
          </p:cNvPr>
          <p:cNvSpPr txBox="1"/>
          <p:nvPr/>
        </p:nvSpPr>
        <p:spPr>
          <a:xfrm>
            <a:off x="6078873" y="4291025"/>
            <a:ext cx="1435906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OPERACIÓN</a:t>
            </a:r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sumar</a:t>
            </a:r>
          </a:p>
        </p:txBody>
      </p:sp>
      <p:sp>
        <p:nvSpPr>
          <p:cNvPr id="43" name="Flecha: a la derecha 42">
            <a:extLst>
              <a:ext uri="{FF2B5EF4-FFF2-40B4-BE49-F238E27FC236}">
                <a16:creationId xmlns:a16="http://schemas.microsoft.com/office/drawing/2014/main" id="{ACD51809-13CA-8A31-CD30-EDD5ED4D5E7F}"/>
              </a:ext>
            </a:extLst>
          </p:cNvPr>
          <p:cNvSpPr/>
          <p:nvPr/>
        </p:nvSpPr>
        <p:spPr>
          <a:xfrm>
            <a:off x="4974467" y="4990063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4" name="CuadroTexto 43">
            <a:extLst>
              <a:ext uri="{FF2B5EF4-FFF2-40B4-BE49-F238E27FC236}">
                <a16:creationId xmlns:a16="http://schemas.microsoft.com/office/drawing/2014/main" id="{FD896BD4-8B0E-D0D4-3749-47EEF0EC7386}"/>
              </a:ext>
            </a:extLst>
          </p:cNvPr>
          <p:cNvSpPr txBox="1"/>
          <p:nvPr/>
        </p:nvSpPr>
        <p:spPr>
          <a:xfrm>
            <a:off x="4950518" y="4631936"/>
            <a:ext cx="10233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Acción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devolver</a:t>
            </a:r>
          </a:p>
        </p:txBody>
      </p:sp>
      <p:sp>
        <p:nvSpPr>
          <p:cNvPr id="45" name="Flecha: a la derecha 44">
            <a:extLst>
              <a:ext uri="{FF2B5EF4-FFF2-40B4-BE49-F238E27FC236}">
                <a16:creationId xmlns:a16="http://schemas.microsoft.com/office/drawing/2014/main" id="{1C1B90B6-DD44-DAFB-8F22-F1F302EAC7CE}"/>
              </a:ext>
            </a:extLst>
          </p:cNvPr>
          <p:cNvSpPr/>
          <p:nvPr/>
        </p:nvSpPr>
        <p:spPr>
          <a:xfrm>
            <a:off x="7619784" y="4990063"/>
            <a:ext cx="378323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6" name="CuadroTexto 45">
            <a:extLst>
              <a:ext uri="{FF2B5EF4-FFF2-40B4-BE49-F238E27FC236}">
                <a16:creationId xmlns:a16="http://schemas.microsoft.com/office/drawing/2014/main" id="{230DA770-8615-18B3-341A-5343CF31916F}"/>
              </a:ext>
            </a:extLst>
          </p:cNvPr>
          <p:cNvSpPr txBox="1"/>
          <p:nvPr/>
        </p:nvSpPr>
        <p:spPr>
          <a:xfrm>
            <a:off x="8051006" y="4648958"/>
            <a:ext cx="15600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SOLUCIÓN:</a:t>
            </a:r>
          </a:p>
          <a:p>
            <a:pPr algn="ctr"/>
            <a:r>
              <a:rPr lang="es-ES" dirty="0"/>
              <a:t>_____________</a:t>
            </a:r>
          </a:p>
          <a:p>
            <a:pPr algn="ctr"/>
            <a:r>
              <a:rPr lang="es-ES" dirty="0"/>
              <a:t>_____________</a:t>
            </a:r>
          </a:p>
        </p:txBody>
      </p:sp>
      <p:sp>
        <p:nvSpPr>
          <p:cNvPr id="49" name="CuadroTexto 48">
            <a:extLst>
              <a:ext uri="{FF2B5EF4-FFF2-40B4-BE49-F238E27FC236}">
                <a16:creationId xmlns:a16="http://schemas.microsoft.com/office/drawing/2014/main" id="{AC15FE94-E8DD-73C4-6CD9-F4060DDA805C}"/>
              </a:ext>
            </a:extLst>
          </p:cNvPr>
          <p:cNvSpPr txBox="1"/>
          <p:nvPr/>
        </p:nvSpPr>
        <p:spPr>
          <a:xfrm>
            <a:off x="0" y="6489073"/>
            <a:ext cx="867645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s-ES" sz="11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Autor pictogramas: Sergio Palao. Procedencia: ARASAAC (</a:t>
            </a:r>
            <a:r>
              <a:rPr lang="es-ES" sz="1100" b="0" u="sng" strike="noStrike" spc="-1" dirty="0">
                <a:solidFill>
                  <a:srgbClr val="0000FF"/>
                </a:solidFill>
                <a:uFillTx/>
                <a:latin typeface="Arial"/>
                <a:ea typeface="Microsoft YaHei"/>
                <a:hlinkClick r:id="rId2"/>
              </a:rPr>
              <a:t>http://arasaac.org</a:t>
            </a:r>
            <a:r>
              <a:rPr lang="es-ES" sz="11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). Licencia: CC (BY-NC-SA). Autora: Alicia López Romero</a:t>
            </a:r>
            <a:endParaRPr lang="es-ES" sz="1100" b="0" strike="noStrike" spc="-1" dirty="0">
              <a:latin typeface="Arial"/>
            </a:endParaRPr>
          </a:p>
        </p:txBody>
      </p:sp>
      <p:pic>
        <p:nvPicPr>
          <p:cNvPr id="7" name="Imagen 6" descr="Imagen que contiene Forma&#10;&#10;El contenido generado por IA puede ser incorrecto.">
            <a:extLst>
              <a:ext uri="{FF2B5EF4-FFF2-40B4-BE49-F238E27FC236}">
                <a16:creationId xmlns:a16="http://schemas.microsoft.com/office/drawing/2014/main" id="{BAE3B76D-C328-19AA-EDE2-50DC59D1C4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030" y="2142931"/>
            <a:ext cx="851720" cy="851720"/>
          </a:xfrm>
          <a:prstGeom prst="rect">
            <a:avLst/>
          </a:prstGeom>
        </p:spPr>
      </p:pic>
      <p:pic>
        <p:nvPicPr>
          <p:cNvPr id="12" name="Imagen 11" descr="Dibujo animado de una persona&#10;&#10;El contenido generado por IA puede ser incorrecto.">
            <a:extLst>
              <a:ext uri="{FF2B5EF4-FFF2-40B4-BE49-F238E27FC236}">
                <a16:creationId xmlns:a16="http://schemas.microsoft.com/office/drawing/2014/main" id="{EA9091E7-2B6E-09C5-6AA3-5DE7BE188E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4896" y="1154339"/>
            <a:ext cx="648000" cy="648000"/>
          </a:xfrm>
          <a:prstGeom prst="rect">
            <a:avLst/>
          </a:prstGeom>
        </p:spPr>
      </p:pic>
      <p:pic>
        <p:nvPicPr>
          <p:cNvPr id="14" name="Imagen 13" descr="Imagen que contiene señal, dibujo&#10;&#10;El contenido generado por IA puede ser incorrecto.">
            <a:extLst>
              <a:ext uri="{FF2B5EF4-FFF2-40B4-BE49-F238E27FC236}">
                <a16:creationId xmlns:a16="http://schemas.microsoft.com/office/drawing/2014/main" id="{85F28690-DC9B-63BE-330D-EF5D0124EB8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885" y="1157119"/>
            <a:ext cx="648000" cy="648000"/>
          </a:xfrm>
          <a:prstGeom prst="rect">
            <a:avLst/>
          </a:prstGeom>
        </p:spPr>
      </p:pic>
      <p:pic>
        <p:nvPicPr>
          <p:cNvPr id="18" name="Imagen 17" descr="Diagrama&#10;&#10;El contenido generado por IA puede ser incorrecto.">
            <a:extLst>
              <a:ext uri="{FF2B5EF4-FFF2-40B4-BE49-F238E27FC236}">
                <a16:creationId xmlns:a16="http://schemas.microsoft.com/office/drawing/2014/main" id="{53CC5FBC-3637-A89D-F075-FA96C36CF83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118" y="4872100"/>
            <a:ext cx="959586" cy="959586"/>
          </a:xfrm>
          <a:prstGeom prst="rect">
            <a:avLst/>
          </a:prstGeom>
        </p:spPr>
      </p:pic>
      <p:pic>
        <p:nvPicPr>
          <p:cNvPr id="28" name="Imagen 27">
            <a:extLst>
              <a:ext uri="{FF2B5EF4-FFF2-40B4-BE49-F238E27FC236}">
                <a16:creationId xmlns:a16="http://schemas.microsoft.com/office/drawing/2014/main" id="{A70893E5-C733-089D-DC4A-7713A672ABB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0859" y="4000958"/>
            <a:ext cx="648000" cy="648000"/>
          </a:xfrm>
          <a:prstGeom prst="rect">
            <a:avLst/>
          </a:prstGeom>
        </p:spPr>
      </p:pic>
      <p:pic>
        <p:nvPicPr>
          <p:cNvPr id="50" name="Imagen 49" descr="Logotipo&#10;&#10;El contenido generado por IA puede ser incorrecto.">
            <a:extLst>
              <a:ext uri="{FF2B5EF4-FFF2-40B4-BE49-F238E27FC236}">
                <a16:creationId xmlns:a16="http://schemas.microsoft.com/office/drawing/2014/main" id="{249FF2E6-69D1-AB1D-4433-EDFA5F5BB55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1026" y="4088274"/>
            <a:ext cx="648000" cy="648000"/>
          </a:xfrm>
          <a:prstGeom prst="rect">
            <a:avLst/>
          </a:prstGeom>
        </p:spPr>
      </p:pic>
      <p:sp>
        <p:nvSpPr>
          <p:cNvPr id="16" name="Título 1">
            <a:extLst>
              <a:ext uri="{FF2B5EF4-FFF2-40B4-BE49-F238E27FC236}">
                <a16:creationId xmlns:a16="http://schemas.microsoft.com/office/drawing/2014/main" id="{DC7563DD-D90E-B8D6-D33F-7F57B2F85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217" y="221590"/>
            <a:ext cx="9595566" cy="404199"/>
          </a:xfrm>
        </p:spPr>
        <p:txBody>
          <a:bodyPr>
            <a:noAutofit/>
          </a:bodyPr>
          <a:lstStyle/>
          <a:p>
            <a:pPr algn="ctr"/>
            <a:r>
              <a:rPr lang="es-ES" sz="2200" dirty="0"/>
              <a:t>PROBLEMAS DE DOS OPERACIONES. TIPO: DOS ACCIONES SUCESIVAS (2)</a:t>
            </a:r>
            <a:br>
              <a:rPr lang="es-ES" sz="2200" dirty="0"/>
            </a:br>
            <a:r>
              <a:rPr lang="es-ES" sz="2200" dirty="0">
                <a:solidFill>
                  <a:srgbClr val="00B050"/>
                </a:solidFill>
              </a:rPr>
              <a:t>SOLUCIONES</a:t>
            </a:r>
            <a:endParaRPr lang="es-ES" sz="2200" dirty="0"/>
          </a:p>
        </p:txBody>
      </p:sp>
    </p:spTree>
    <p:extLst>
      <p:ext uri="{BB962C8B-B14F-4D97-AF65-F5344CB8AC3E}">
        <p14:creationId xmlns:p14="http://schemas.microsoft.com/office/powerpoint/2010/main" val="22661940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E00CDE-98F4-CC4A-8895-C6CA99CB82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Grupo 70">
            <a:extLst>
              <a:ext uri="{FF2B5EF4-FFF2-40B4-BE49-F238E27FC236}">
                <a16:creationId xmlns:a16="http://schemas.microsoft.com/office/drawing/2014/main" id="{F44C1CCF-5345-7DBA-1D23-C49A79E7ED90}"/>
              </a:ext>
            </a:extLst>
          </p:cNvPr>
          <p:cNvGrpSpPr/>
          <p:nvPr/>
        </p:nvGrpSpPr>
        <p:grpSpPr>
          <a:xfrm>
            <a:off x="2925615" y="1186217"/>
            <a:ext cx="646184" cy="639219"/>
            <a:chOff x="949720" y="2006466"/>
            <a:chExt cx="1045767" cy="1111209"/>
          </a:xfrm>
        </p:grpSpPr>
        <p:pic>
          <p:nvPicPr>
            <p:cNvPr id="72" name="Imagen 71" descr="Dibujo animado de un animal con la boca abierta&#10;&#10;El contenido generado por IA puede ser incorrecto.">
              <a:extLst>
                <a:ext uri="{FF2B5EF4-FFF2-40B4-BE49-F238E27FC236}">
                  <a16:creationId xmlns:a16="http://schemas.microsoft.com/office/drawing/2014/main" id="{9B49A97A-C717-0AA6-6FD9-EE56D5D6103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949720" y="2006466"/>
              <a:ext cx="1045767" cy="1045767"/>
            </a:xfrm>
            <a:prstGeom prst="rect">
              <a:avLst/>
            </a:prstGeom>
          </p:spPr>
        </p:pic>
        <p:sp>
          <p:nvSpPr>
            <p:cNvPr id="73" name="Rectángulo 72">
              <a:extLst>
                <a:ext uri="{FF2B5EF4-FFF2-40B4-BE49-F238E27FC236}">
                  <a16:creationId xmlns:a16="http://schemas.microsoft.com/office/drawing/2014/main" id="{2F909322-95A8-3986-CCDA-34CF210E308E}"/>
                </a:ext>
              </a:extLst>
            </p:cNvPr>
            <p:cNvSpPr/>
            <p:nvPr/>
          </p:nvSpPr>
          <p:spPr>
            <a:xfrm>
              <a:off x="1661637" y="2630856"/>
              <a:ext cx="333849" cy="4868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graphicFrame>
        <p:nvGraphicFramePr>
          <p:cNvPr id="48" name="Tabla 47">
            <a:extLst>
              <a:ext uri="{FF2B5EF4-FFF2-40B4-BE49-F238E27FC236}">
                <a16:creationId xmlns:a16="http://schemas.microsoft.com/office/drawing/2014/main" id="{E57445E4-9ED5-B98D-F3D7-9376EDD5BC55}"/>
              </a:ext>
            </a:extLst>
          </p:cNvPr>
          <p:cNvGraphicFramePr>
            <a:graphicFrameLocks noGrp="1"/>
          </p:cNvGraphicFramePr>
          <p:nvPr/>
        </p:nvGraphicFramePr>
        <p:xfrm>
          <a:off x="155217" y="731027"/>
          <a:ext cx="9595566" cy="56688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95566">
                  <a:extLst>
                    <a:ext uri="{9D8B030D-6E8A-4147-A177-3AD203B41FA5}">
                      <a16:colId xmlns:a16="http://schemas.microsoft.com/office/drawing/2014/main" val="498033912"/>
                    </a:ext>
                  </a:extLst>
                </a:gridCol>
              </a:tblGrid>
              <a:tr h="2810826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8061660"/>
                  </a:ext>
                </a:extLst>
              </a:tr>
              <a:tr h="2858036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3681893"/>
                  </a:ext>
                </a:extLst>
              </a:tr>
            </a:tbl>
          </a:graphicData>
        </a:graphic>
      </p:graphicFrame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597B223E-AFED-D685-EED9-B7678164ADEC}"/>
              </a:ext>
            </a:extLst>
          </p:cNvPr>
          <p:cNvSpPr/>
          <p:nvPr/>
        </p:nvSpPr>
        <p:spPr>
          <a:xfrm>
            <a:off x="641252" y="1447186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48DBCADF-78AC-439E-CC13-DA5D5B67BB79}"/>
              </a:ext>
            </a:extLst>
          </p:cNvPr>
          <p:cNvSpPr txBox="1"/>
          <p:nvPr/>
        </p:nvSpPr>
        <p:spPr>
          <a:xfrm>
            <a:off x="783288" y="1447186"/>
            <a:ext cx="1361848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SITUACIÓN</a:t>
            </a:r>
          </a:p>
          <a:p>
            <a:pPr algn="ctr"/>
            <a:r>
              <a:rPr lang="es-ES" dirty="0"/>
              <a:t>INICIAL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27 manzanas</a:t>
            </a:r>
          </a:p>
        </p:txBody>
      </p:sp>
      <p:sp>
        <p:nvSpPr>
          <p:cNvPr id="15" name="Flecha: a la derecha 14">
            <a:extLst>
              <a:ext uri="{FF2B5EF4-FFF2-40B4-BE49-F238E27FC236}">
                <a16:creationId xmlns:a16="http://schemas.microsoft.com/office/drawing/2014/main" id="{FA31A062-9C41-0D42-5B6D-F61FBA5131F1}"/>
              </a:ext>
            </a:extLst>
          </p:cNvPr>
          <p:cNvSpPr/>
          <p:nvPr/>
        </p:nvSpPr>
        <p:spPr>
          <a:xfrm>
            <a:off x="2308161" y="214622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2" name="Rectángulo: esquinas redondeadas 21">
            <a:extLst>
              <a:ext uri="{FF2B5EF4-FFF2-40B4-BE49-F238E27FC236}">
                <a16:creationId xmlns:a16="http://schemas.microsoft.com/office/drawing/2014/main" id="{E35ED06A-DDF8-22BA-98DD-F6411D3B60F3}"/>
              </a:ext>
            </a:extLst>
          </p:cNvPr>
          <p:cNvSpPr/>
          <p:nvPr/>
        </p:nvSpPr>
        <p:spPr>
          <a:xfrm>
            <a:off x="5973864" y="1447186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8C59447D-6E4E-AEBE-2D57-4B4E579757A2}"/>
              </a:ext>
            </a:extLst>
          </p:cNvPr>
          <p:cNvSpPr txBox="1"/>
          <p:nvPr/>
        </p:nvSpPr>
        <p:spPr>
          <a:xfrm>
            <a:off x="6078873" y="1447186"/>
            <a:ext cx="1435906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OPERACIÓN</a:t>
            </a:r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restar</a:t>
            </a:r>
          </a:p>
        </p:txBody>
      </p:sp>
      <p:sp>
        <p:nvSpPr>
          <p:cNvPr id="24" name="Flecha: a la derecha 23">
            <a:extLst>
              <a:ext uri="{FF2B5EF4-FFF2-40B4-BE49-F238E27FC236}">
                <a16:creationId xmlns:a16="http://schemas.microsoft.com/office/drawing/2014/main" id="{14DDA101-D52C-8B41-6B5A-516B83D78B0D}"/>
              </a:ext>
            </a:extLst>
          </p:cNvPr>
          <p:cNvSpPr/>
          <p:nvPr/>
        </p:nvSpPr>
        <p:spPr>
          <a:xfrm>
            <a:off x="4974467" y="214622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3CA7601E-8309-DFB7-BA49-054D3D3AA5A6}"/>
              </a:ext>
            </a:extLst>
          </p:cNvPr>
          <p:cNvSpPr txBox="1"/>
          <p:nvPr/>
        </p:nvSpPr>
        <p:spPr>
          <a:xfrm>
            <a:off x="4895528" y="1787791"/>
            <a:ext cx="112539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Acción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sz="1400" dirty="0">
                <a:solidFill>
                  <a:srgbClr val="00B050"/>
                </a:solidFill>
              </a:rPr>
              <a:t>estropearse</a:t>
            </a:r>
          </a:p>
        </p:txBody>
      </p:sp>
      <p:sp>
        <p:nvSpPr>
          <p:cNvPr id="27" name="Flecha: a la derecha 26">
            <a:extLst>
              <a:ext uri="{FF2B5EF4-FFF2-40B4-BE49-F238E27FC236}">
                <a16:creationId xmlns:a16="http://schemas.microsoft.com/office/drawing/2014/main" id="{672DE383-7443-5E6F-C88B-059EB6A5BAA5}"/>
              </a:ext>
            </a:extLst>
          </p:cNvPr>
          <p:cNvSpPr/>
          <p:nvPr/>
        </p:nvSpPr>
        <p:spPr>
          <a:xfrm>
            <a:off x="7619784" y="2146224"/>
            <a:ext cx="378323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5FD1DAC7-3DA3-C378-9EB3-F2BF37333B54}"/>
              </a:ext>
            </a:extLst>
          </p:cNvPr>
          <p:cNvSpPr txBox="1"/>
          <p:nvPr/>
        </p:nvSpPr>
        <p:spPr>
          <a:xfrm>
            <a:off x="8051006" y="1805119"/>
            <a:ext cx="15600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SOLUCIÓN:</a:t>
            </a:r>
          </a:p>
          <a:p>
            <a:pPr algn="ctr"/>
            <a:r>
              <a:rPr lang="es-ES" dirty="0"/>
              <a:t>_____________</a:t>
            </a:r>
          </a:p>
          <a:p>
            <a:pPr algn="ctr"/>
            <a:r>
              <a:rPr lang="es-ES" dirty="0"/>
              <a:t>_____________</a:t>
            </a: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8AD98866-9E7F-C9A5-4EDE-69034F95FDE2}"/>
              </a:ext>
            </a:extLst>
          </p:cNvPr>
          <p:cNvSpPr txBox="1"/>
          <p:nvPr/>
        </p:nvSpPr>
        <p:spPr>
          <a:xfrm>
            <a:off x="155217" y="3607837"/>
            <a:ext cx="95955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Para el carnaval he comprado 4 pelucas a 6 € cada una y un disfraz por 17 €. ¿Cuánto dinero me he gastado en total?</a:t>
            </a:r>
          </a:p>
        </p:txBody>
      </p:sp>
      <p:sp>
        <p:nvSpPr>
          <p:cNvPr id="31" name="Rectángulo: esquinas redondeadas 30">
            <a:extLst>
              <a:ext uri="{FF2B5EF4-FFF2-40B4-BE49-F238E27FC236}">
                <a16:creationId xmlns:a16="http://schemas.microsoft.com/office/drawing/2014/main" id="{FD18AC97-B0FA-91C5-0EAA-30895E2D67D6}"/>
              </a:ext>
            </a:extLst>
          </p:cNvPr>
          <p:cNvSpPr/>
          <p:nvPr/>
        </p:nvSpPr>
        <p:spPr>
          <a:xfrm>
            <a:off x="641252" y="4291025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83083343-8EFF-B3E7-B6D6-1CCAAE456AED}"/>
              </a:ext>
            </a:extLst>
          </p:cNvPr>
          <p:cNvSpPr txBox="1"/>
          <p:nvPr/>
        </p:nvSpPr>
        <p:spPr>
          <a:xfrm>
            <a:off x="803775" y="4291025"/>
            <a:ext cx="1320874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SITUACIÓN</a:t>
            </a:r>
          </a:p>
          <a:p>
            <a:pPr algn="ctr"/>
            <a:r>
              <a:rPr lang="es-ES" dirty="0"/>
              <a:t>INICIAL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6 € </a:t>
            </a:r>
            <a:endParaRPr lang="es-ES" sz="1600" dirty="0"/>
          </a:p>
        </p:txBody>
      </p:sp>
      <p:sp>
        <p:nvSpPr>
          <p:cNvPr id="34" name="Rectángulo: esquinas redondeadas 33">
            <a:extLst>
              <a:ext uri="{FF2B5EF4-FFF2-40B4-BE49-F238E27FC236}">
                <a16:creationId xmlns:a16="http://schemas.microsoft.com/office/drawing/2014/main" id="{5349B4E8-CB56-AD14-C1AE-5E5FDFBCAA2A}"/>
              </a:ext>
            </a:extLst>
          </p:cNvPr>
          <p:cNvSpPr/>
          <p:nvPr/>
        </p:nvSpPr>
        <p:spPr>
          <a:xfrm>
            <a:off x="3307558" y="4291025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E3CF7D49-1147-D0AA-0719-92DDBDA4063D}"/>
              </a:ext>
            </a:extLst>
          </p:cNvPr>
          <p:cNvSpPr txBox="1"/>
          <p:nvPr/>
        </p:nvSpPr>
        <p:spPr>
          <a:xfrm>
            <a:off x="3412567" y="4291025"/>
            <a:ext cx="1435906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OPERACIÓN</a:t>
            </a:r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multiplicar</a:t>
            </a:r>
          </a:p>
        </p:txBody>
      </p:sp>
      <p:sp>
        <p:nvSpPr>
          <p:cNvPr id="36" name="Flecha: a la derecha 35">
            <a:extLst>
              <a:ext uri="{FF2B5EF4-FFF2-40B4-BE49-F238E27FC236}">
                <a16:creationId xmlns:a16="http://schemas.microsoft.com/office/drawing/2014/main" id="{6C09EB97-B062-138E-5805-73AA19C64B78}"/>
              </a:ext>
            </a:extLst>
          </p:cNvPr>
          <p:cNvSpPr/>
          <p:nvPr/>
        </p:nvSpPr>
        <p:spPr>
          <a:xfrm>
            <a:off x="2308161" y="4990063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0" name="CuadroTexto 39">
            <a:extLst>
              <a:ext uri="{FF2B5EF4-FFF2-40B4-BE49-F238E27FC236}">
                <a16:creationId xmlns:a16="http://schemas.microsoft.com/office/drawing/2014/main" id="{72120AB4-1ACC-F7EE-46C4-EC442545E2A2}"/>
              </a:ext>
            </a:extLst>
          </p:cNvPr>
          <p:cNvSpPr txBox="1"/>
          <p:nvPr/>
        </p:nvSpPr>
        <p:spPr>
          <a:xfrm>
            <a:off x="2284212" y="4631936"/>
            <a:ext cx="1023346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Acción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compro 4 pelucas</a:t>
            </a:r>
          </a:p>
        </p:txBody>
      </p:sp>
      <p:sp>
        <p:nvSpPr>
          <p:cNvPr id="41" name="Rectángulo: esquinas redondeadas 40">
            <a:extLst>
              <a:ext uri="{FF2B5EF4-FFF2-40B4-BE49-F238E27FC236}">
                <a16:creationId xmlns:a16="http://schemas.microsoft.com/office/drawing/2014/main" id="{ADE38367-99B0-8796-01E1-5F4FCC06D8CA}"/>
              </a:ext>
            </a:extLst>
          </p:cNvPr>
          <p:cNvSpPr/>
          <p:nvPr/>
        </p:nvSpPr>
        <p:spPr>
          <a:xfrm>
            <a:off x="5973864" y="4291025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897E5933-79E3-F470-2864-35EF662EF382}"/>
              </a:ext>
            </a:extLst>
          </p:cNvPr>
          <p:cNvSpPr txBox="1"/>
          <p:nvPr/>
        </p:nvSpPr>
        <p:spPr>
          <a:xfrm>
            <a:off x="6078873" y="4291025"/>
            <a:ext cx="1435906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OPERACIÓN</a:t>
            </a:r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sumar</a:t>
            </a:r>
          </a:p>
        </p:txBody>
      </p:sp>
      <p:sp>
        <p:nvSpPr>
          <p:cNvPr id="43" name="Flecha: a la derecha 42">
            <a:extLst>
              <a:ext uri="{FF2B5EF4-FFF2-40B4-BE49-F238E27FC236}">
                <a16:creationId xmlns:a16="http://schemas.microsoft.com/office/drawing/2014/main" id="{3BD5FD3F-EEBA-1569-EE0B-D4D66B2F215F}"/>
              </a:ext>
            </a:extLst>
          </p:cNvPr>
          <p:cNvSpPr/>
          <p:nvPr/>
        </p:nvSpPr>
        <p:spPr>
          <a:xfrm>
            <a:off x="4974467" y="4990063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4" name="CuadroTexto 43">
            <a:extLst>
              <a:ext uri="{FF2B5EF4-FFF2-40B4-BE49-F238E27FC236}">
                <a16:creationId xmlns:a16="http://schemas.microsoft.com/office/drawing/2014/main" id="{08C1E104-B6C0-626D-6C45-F42F74C1EBB3}"/>
              </a:ext>
            </a:extLst>
          </p:cNvPr>
          <p:cNvSpPr txBox="1"/>
          <p:nvPr/>
        </p:nvSpPr>
        <p:spPr>
          <a:xfrm>
            <a:off x="4950518" y="4631936"/>
            <a:ext cx="1023346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Acción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compro 1 disfraz</a:t>
            </a:r>
          </a:p>
        </p:txBody>
      </p:sp>
      <p:sp>
        <p:nvSpPr>
          <p:cNvPr id="45" name="Flecha: a la derecha 44">
            <a:extLst>
              <a:ext uri="{FF2B5EF4-FFF2-40B4-BE49-F238E27FC236}">
                <a16:creationId xmlns:a16="http://schemas.microsoft.com/office/drawing/2014/main" id="{2109425E-8006-5854-0442-FF6B45F0D80B}"/>
              </a:ext>
            </a:extLst>
          </p:cNvPr>
          <p:cNvSpPr/>
          <p:nvPr/>
        </p:nvSpPr>
        <p:spPr>
          <a:xfrm>
            <a:off x="7619784" y="4990063"/>
            <a:ext cx="378323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6" name="CuadroTexto 45">
            <a:extLst>
              <a:ext uri="{FF2B5EF4-FFF2-40B4-BE49-F238E27FC236}">
                <a16:creationId xmlns:a16="http://schemas.microsoft.com/office/drawing/2014/main" id="{488AE7CE-DC8C-4D50-D9B6-763C1838D1FC}"/>
              </a:ext>
            </a:extLst>
          </p:cNvPr>
          <p:cNvSpPr txBox="1"/>
          <p:nvPr/>
        </p:nvSpPr>
        <p:spPr>
          <a:xfrm>
            <a:off x="8051006" y="4648958"/>
            <a:ext cx="15600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SOLUCIÓN:</a:t>
            </a:r>
          </a:p>
          <a:p>
            <a:pPr algn="ctr"/>
            <a:r>
              <a:rPr lang="es-ES" dirty="0"/>
              <a:t>_____________</a:t>
            </a:r>
          </a:p>
          <a:p>
            <a:pPr algn="ctr"/>
            <a:r>
              <a:rPr lang="es-ES" dirty="0"/>
              <a:t>_____________</a:t>
            </a:r>
          </a:p>
        </p:txBody>
      </p:sp>
      <p:sp>
        <p:nvSpPr>
          <p:cNvPr id="49" name="CuadroTexto 48">
            <a:extLst>
              <a:ext uri="{FF2B5EF4-FFF2-40B4-BE49-F238E27FC236}">
                <a16:creationId xmlns:a16="http://schemas.microsoft.com/office/drawing/2014/main" id="{6B3F883E-83C1-568D-E292-01966878798E}"/>
              </a:ext>
            </a:extLst>
          </p:cNvPr>
          <p:cNvSpPr txBox="1"/>
          <p:nvPr/>
        </p:nvSpPr>
        <p:spPr>
          <a:xfrm>
            <a:off x="0" y="6489073"/>
            <a:ext cx="867645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s-ES" sz="11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Autor pictogramas: Sergio Palao. Procedencia: ARASAAC (</a:t>
            </a:r>
            <a:r>
              <a:rPr lang="es-ES" sz="1100" b="0" u="sng" strike="noStrike" spc="-1" dirty="0">
                <a:solidFill>
                  <a:srgbClr val="0000FF"/>
                </a:solidFill>
                <a:uFillTx/>
                <a:latin typeface="Arial"/>
                <a:ea typeface="Microsoft YaHei"/>
                <a:hlinkClick r:id="rId4"/>
              </a:rPr>
              <a:t>http://arasaac.org</a:t>
            </a:r>
            <a:r>
              <a:rPr lang="es-ES" sz="11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). Licencia: CC (BY-NC-SA). Autora: Alicia López Romero</a:t>
            </a:r>
            <a:endParaRPr lang="es-ES" sz="1100" b="0" strike="noStrike" spc="-1" dirty="0">
              <a:latin typeface="Arial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A4C53CAD-AE03-A731-290D-193A8530916C}"/>
              </a:ext>
            </a:extLst>
          </p:cNvPr>
          <p:cNvSpPr txBox="1"/>
          <p:nvPr/>
        </p:nvSpPr>
        <p:spPr>
          <a:xfrm>
            <a:off x="3412567" y="1447186"/>
            <a:ext cx="1435906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OPERACIÓN</a:t>
            </a:r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multiplicar</a:t>
            </a:r>
          </a:p>
        </p:txBody>
      </p:sp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E4EF4AE4-23A9-D3DC-5787-F85A05C63FA4}"/>
              </a:ext>
            </a:extLst>
          </p:cNvPr>
          <p:cNvSpPr/>
          <p:nvPr/>
        </p:nvSpPr>
        <p:spPr>
          <a:xfrm>
            <a:off x="3307558" y="1447186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grpSp>
        <p:nvGrpSpPr>
          <p:cNvPr id="58" name="Grupo 57">
            <a:extLst>
              <a:ext uri="{FF2B5EF4-FFF2-40B4-BE49-F238E27FC236}">
                <a16:creationId xmlns:a16="http://schemas.microsoft.com/office/drawing/2014/main" id="{6F00E006-542F-CB50-4159-4CFB0D792442}"/>
              </a:ext>
            </a:extLst>
          </p:cNvPr>
          <p:cNvGrpSpPr/>
          <p:nvPr/>
        </p:nvGrpSpPr>
        <p:grpSpPr>
          <a:xfrm>
            <a:off x="949720" y="2006466"/>
            <a:ext cx="1045767" cy="1111209"/>
            <a:chOff x="949720" y="2006466"/>
            <a:chExt cx="1045767" cy="1111209"/>
          </a:xfrm>
        </p:grpSpPr>
        <p:pic>
          <p:nvPicPr>
            <p:cNvPr id="56" name="Imagen 55" descr="Dibujo animado de un animal con la boca abierta&#10;&#10;El contenido generado por IA puede ser incorrecto.">
              <a:extLst>
                <a:ext uri="{FF2B5EF4-FFF2-40B4-BE49-F238E27FC236}">
                  <a16:creationId xmlns:a16="http://schemas.microsoft.com/office/drawing/2014/main" id="{848BE9E4-DAFB-0575-C0BF-94FDBD243E7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949720" y="2006466"/>
              <a:ext cx="1045767" cy="1045767"/>
            </a:xfrm>
            <a:prstGeom prst="rect">
              <a:avLst/>
            </a:prstGeom>
          </p:spPr>
        </p:pic>
        <p:sp>
          <p:nvSpPr>
            <p:cNvPr id="57" name="Rectángulo 56">
              <a:extLst>
                <a:ext uri="{FF2B5EF4-FFF2-40B4-BE49-F238E27FC236}">
                  <a16:creationId xmlns:a16="http://schemas.microsoft.com/office/drawing/2014/main" id="{66826DB3-E739-5DB2-3898-CA066E22A619}"/>
                </a:ext>
              </a:extLst>
            </p:cNvPr>
            <p:cNvSpPr/>
            <p:nvPr/>
          </p:nvSpPr>
          <p:spPr>
            <a:xfrm>
              <a:off x="1661637" y="2630856"/>
              <a:ext cx="333849" cy="4868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grpSp>
        <p:nvGrpSpPr>
          <p:cNvPr id="77" name="Grupo 76">
            <a:extLst>
              <a:ext uri="{FF2B5EF4-FFF2-40B4-BE49-F238E27FC236}">
                <a16:creationId xmlns:a16="http://schemas.microsoft.com/office/drawing/2014/main" id="{CCE5B67B-59F3-ABD9-CBF7-14B2C6A60B50}"/>
              </a:ext>
            </a:extLst>
          </p:cNvPr>
          <p:cNvGrpSpPr/>
          <p:nvPr/>
        </p:nvGrpSpPr>
        <p:grpSpPr>
          <a:xfrm>
            <a:off x="2279216" y="1233241"/>
            <a:ext cx="544355" cy="624390"/>
            <a:chOff x="949720" y="2006466"/>
            <a:chExt cx="1045767" cy="1111209"/>
          </a:xfrm>
        </p:grpSpPr>
        <p:pic>
          <p:nvPicPr>
            <p:cNvPr id="78" name="Imagen 77" descr="Dibujo animado de un animal con la boca abierta&#10;&#10;El contenido generado por IA puede ser incorrecto.">
              <a:extLst>
                <a:ext uri="{FF2B5EF4-FFF2-40B4-BE49-F238E27FC236}">
                  <a16:creationId xmlns:a16="http://schemas.microsoft.com/office/drawing/2014/main" id="{A8AD4B5A-48AD-A855-3238-BF39ACEF02D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949720" y="2006466"/>
              <a:ext cx="1045767" cy="1045767"/>
            </a:xfrm>
            <a:prstGeom prst="rect">
              <a:avLst/>
            </a:prstGeom>
          </p:spPr>
        </p:pic>
        <p:sp>
          <p:nvSpPr>
            <p:cNvPr id="79" name="Rectángulo 78">
              <a:extLst>
                <a:ext uri="{FF2B5EF4-FFF2-40B4-BE49-F238E27FC236}">
                  <a16:creationId xmlns:a16="http://schemas.microsoft.com/office/drawing/2014/main" id="{EDC2F3F8-7E59-6D98-B1A9-4A4009C88BA7}"/>
                </a:ext>
              </a:extLst>
            </p:cNvPr>
            <p:cNvSpPr/>
            <p:nvPr/>
          </p:nvSpPr>
          <p:spPr>
            <a:xfrm>
              <a:off x="1661637" y="2630856"/>
              <a:ext cx="333849" cy="4868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sp>
        <p:nvSpPr>
          <p:cNvPr id="21" name="CuadroTexto 20">
            <a:extLst>
              <a:ext uri="{FF2B5EF4-FFF2-40B4-BE49-F238E27FC236}">
                <a16:creationId xmlns:a16="http://schemas.microsoft.com/office/drawing/2014/main" id="{38E4E8BD-DB51-85E0-F3E6-61C6EA185177}"/>
              </a:ext>
            </a:extLst>
          </p:cNvPr>
          <p:cNvSpPr txBox="1"/>
          <p:nvPr/>
        </p:nvSpPr>
        <p:spPr>
          <a:xfrm>
            <a:off x="2230713" y="1819214"/>
            <a:ext cx="11239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Acción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sz="1400" dirty="0">
                <a:solidFill>
                  <a:srgbClr val="00B050"/>
                </a:solidFill>
              </a:rPr>
              <a:t>3 manzanos seguidos</a:t>
            </a:r>
          </a:p>
        </p:txBody>
      </p:sp>
      <p:grpSp>
        <p:nvGrpSpPr>
          <p:cNvPr id="74" name="Grupo 73">
            <a:extLst>
              <a:ext uri="{FF2B5EF4-FFF2-40B4-BE49-F238E27FC236}">
                <a16:creationId xmlns:a16="http://schemas.microsoft.com/office/drawing/2014/main" id="{89CB2398-882A-386D-3CBE-2EC45D577497}"/>
              </a:ext>
            </a:extLst>
          </p:cNvPr>
          <p:cNvGrpSpPr/>
          <p:nvPr/>
        </p:nvGrpSpPr>
        <p:grpSpPr>
          <a:xfrm>
            <a:off x="2611476" y="1354463"/>
            <a:ext cx="546402" cy="586449"/>
            <a:chOff x="949720" y="2006466"/>
            <a:chExt cx="1045767" cy="1111209"/>
          </a:xfrm>
        </p:grpSpPr>
        <p:pic>
          <p:nvPicPr>
            <p:cNvPr id="75" name="Imagen 74" descr="Dibujo animado de un animal con la boca abierta&#10;&#10;El contenido generado por IA puede ser incorrecto.">
              <a:extLst>
                <a:ext uri="{FF2B5EF4-FFF2-40B4-BE49-F238E27FC236}">
                  <a16:creationId xmlns:a16="http://schemas.microsoft.com/office/drawing/2014/main" id="{915ED880-B23A-18C3-7261-D4C6BFBD59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949720" y="2006466"/>
              <a:ext cx="1045767" cy="1045767"/>
            </a:xfrm>
            <a:prstGeom prst="rect">
              <a:avLst/>
            </a:prstGeom>
          </p:spPr>
        </p:pic>
        <p:sp>
          <p:nvSpPr>
            <p:cNvPr id="76" name="Rectángulo 75">
              <a:extLst>
                <a:ext uri="{FF2B5EF4-FFF2-40B4-BE49-F238E27FC236}">
                  <a16:creationId xmlns:a16="http://schemas.microsoft.com/office/drawing/2014/main" id="{B38CC286-E2F4-BF2F-3958-1B6BB1BB43E1}"/>
                </a:ext>
              </a:extLst>
            </p:cNvPr>
            <p:cNvSpPr/>
            <p:nvPr/>
          </p:nvSpPr>
          <p:spPr>
            <a:xfrm>
              <a:off x="1661637" y="2630856"/>
              <a:ext cx="333849" cy="4868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pic>
        <p:nvPicPr>
          <p:cNvPr id="81" name="Imagen 80" descr="Logotipo&#10;&#10;El contenido generado por IA puede ser incorrecto.">
            <a:extLst>
              <a:ext uri="{FF2B5EF4-FFF2-40B4-BE49-F238E27FC236}">
                <a16:creationId xmlns:a16="http://schemas.microsoft.com/office/drawing/2014/main" id="{09DEA200-B42A-F6ED-C35D-9AFC473C0C7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9556" y="1298902"/>
            <a:ext cx="520312" cy="520312"/>
          </a:xfrm>
          <a:prstGeom prst="rect">
            <a:avLst/>
          </a:prstGeom>
        </p:spPr>
      </p:pic>
      <p:pic>
        <p:nvPicPr>
          <p:cNvPr id="83" name="Imagen 82" descr="Imagen que contiene Patrón de fondo&#10;&#10;El contenido generado por IA puede ser incorrecto.">
            <a:extLst>
              <a:ext uri="{FF2B5EF4-FFF2-40B4-BE49-F238E27FC236}">
                <a16:creationId xmlns:a16="http://schemas.microsoft.com/office/drawing/2014/main" id="{DE010D7B-651B-BC6B-A879-8F748FC5D94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767" y="4880832"/>
            <a:ext cx="1041122" cy="1041122"/>
          </a:xfrm>
          <a:prstGeom prst="rect">
            <a:avLst/>
          </a:prstGeom>
        </p:spPr>
      </p:pic>
      <p:pic>
        <p:nvPicPr>
          <p:cNvPr id="84" name="Imagen 83" descr="Imagen que contiene Patrón de fondo&#10;&#10;El contenido generado por IA puede ser incorrecto.">
            <a:extLst>
              <a:ext uri="{FF2B5EF4-FFF2-40B4-BE49-F238E27FC236}">
                <a16:creationId xmlns:a16="http://schemas.microsoft.com/office/drawing/2014/main" id="{14465A21-A172-CB7F-177B-C74A1E3E609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614" y="3906584"/>
            <a:ext cx="504000" cy="504000"/>
          </a:xfrm>
          <a:prstGeom prst="rect">
            <a:avLst/>
          </a:prstGeom>
        </p:spPr>
      </p:pic>
      <p:pic>
        <p:nvPicPr>
          <p:cNvPr id="85" name="Imagen 84" descr="Imagen que contiene Patrón de fondo&#10;&#10;El contenido generado por IA puede ser incorrecto.">
            <a:extLst>
              <a:ext uri="{FF2B5EF4-FFF2-40B4-BE49-F238E27FC236}">
                <a16:creationId xmlns:a16="http://schemas.microsoft.com/office/drawing/2014/main" id="{847A3711-C3E1-FCEC-40AE-F9DE84BDEDA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9795" y="3850661"/>
            <a:ext cx="504000" cy="504000"/>
          </a:xfrm>
          <a:prstGeom prst="rect">
            <a:avLst/>
          </a:prstGeom>
        </p:spPr>
      </p:pic>
      <p:pic>
        <p:nvPicPr>
          <p:cNvPr id="86" name="Imagen 85" descr="Imagen que contiene Patrón de fondo&#10;&#10;El contenido generado por IA puede ser incorrecto.">
            <a:extLst>
              <a:ext uri="{FF2B5EF4-FFF2-40B4-BE49-F238E27FC236}">
                <a16:creationId xmlns:a16="http://schemas.microsoft.com/office/drawing/2014/main" id="{320EB9FE-FF56-673D-08CB-C4909B000BF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6607" y="4233801"/>
            <a:ext cx="504000" cy="504000"/>
          </a:xfrm>
          <a:prstGeom prst="rect">
            <a:avLst/>
          </a:prstGeom>
        </p:spPr>
      </p:pic>
      <p:pic>
        <p:nvPicPr>
          <p:cNvPr id="87" name="Imagen 86" descr="Imagen que contiene Patrón de fondo&#10;&#10;El contenido generado por IA puede ser incorrecto.">
            <a:extLst>
              <a:ext uri="{FF2B5EF4-FFF2-40B4-BE49-F238E27FC236}">
                <a16:creationId xmlns:a16="http://schemas.microsoft.com/office/drawing/2014/main" id="{7802A00D-6FF7-8772-97A0-AB71025068A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957" y="4281446"/>
            <a:ext cx="504000" cy="504000"/>
          </a:xfrm>
          <a:prstGeom prst="rect">
            <a:avLst/>
          </a:prstGeom>
        </p:spPr>
      </p:pic>
      <p:pic>
        <p:nvPicPr>
          <p:cNvPr id="89" name="Imagen 88" descr="Una caricatura de una persona&#10;&#10;El contenido generado por IA puede ser incorrecto.">
            <a:extLst>
              <a:ext uri="{FF2B5EF4-FFF2-40B4-BE49-F238E27FC236}">
                <a16:creationId xmlns:a16="http://schemas.microsoft.com/office/drawing/2014/main" id="{DC89FC62-0A4D-337C-9579-8B5E2ABCA375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0059" y="3909314"/>
            <a:ext cx="744264" cy="744264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78FF9A3A-D569-632C-6F9E-CA17B9B29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217" y="221590"/>
            <a:ext cx="9595566" cy="404199"/>
          </a:xfrm>
        </p:spPr>
        <p:txBody>
          <a:bodyPr>
            <a:noAutofit/>
          </a:bodyPr>
          <a:lstStyle/>
          <a:p>
            <a:pPr algn="ctr"/>
            <a:r>
              <a:rPr lang="es-ES" sz="2200" dirty="0"/>
              <a:t>PROBLEMAS DE DOS OPERACIONES. TIPO: DOS ACCIONES SUCESIVAS (3)</a:t>
            </a:r>
            <a:br>
              <a:rPr lang="es-ES" sz="2200" dirty="0"/>
            </a:br>
            <a:r>
              <a:rPr lang="es-ES" sz="2200" dirty="0">
                <a:solidFill>
                  <a:srgbClr val="00B050"/>
                </a:solidFill>
              </a:rPr>
              <a:t>SOLUCIONES</a:t>
            </a:r>
            <a:endParaRPr lang="es-ES" sz="2200" dirty="0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F01150F8-C39F-3F98-D027-EB177EBC0D1D}"/>
              </a:ext>
            </a:extLst>
          </p:cNvPr>
          <p:cNvSpPr txBox="1"/>
          <p:nvPr/>
        </p:nvSpPr>
        <p:spPr>
          <a:xfrm>
            <a:off x="155217" y="763998"/>
            <a:ext cx="95955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En un campo hay 3 manzanos y cada uno tiene 27 manzanas. Si después de recogerlas todas se estropean 13 manzanas, ¿cuántas                            manzanas quedan? </a:t>
            </a:r>
          </a:p>
        </p:txBody>
      </p:sp>
    </p:spTree>
    <p:extLst>
      <p:ext uri="{BB962C8B-B14F-4D97-AF65-F5344CB8AC3E}">
        <p14:creationId xmlns:p14="http://schemas.microsoft.com/office/powerpoint/2010/main" val="332888500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e 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244</TotalTime>
  <Words>1372</Words>
  <Application>Microsoft Office PowerPoint</Application>
  <PresentationFormat>A4 (210 x 297 mm)</PresentationFormat>
  <Paragraphs>443</Paragraphs>
  <Slides>10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5" baseType="lpstr">
      <vt:lpstr>Amiri</vt:lpstr>
      <vt:lpstr>Aptos</vt:lpstr>
      <vt:lpstr>Aptos Display</vt:lpstr>
      <vt:lpstr>Arial</vt:lpstr>
      <vt:lpstr>Tema de Office</vt:lpstr>
      <vt:lpstr>Presentación de PowerPoint</vt:lpstr>
      <vt:lpstr>Presentación de PowerPoint</vt:lpstr>
      <vt:lpstr>Presentación de PowerPoint</vt:lpstr>
      <vt:lpstr>PROBLEMAS DE DOS OPERACIONES. TIPO: DOS ACCIONES SUCESIVAS (2)</vt:lpstr>
      <vt:lpstr>PROBLEMAS DE DOS OPERACIONES. TIPO: DOS ACCIONES SUCESIVAS (3)</vt:lpstr>
      <vt:lpstr>PROBLEMAS DE DOS OPERACIONES. TIPO: DOS ACCIONES SUCESIVAS (4)</vt:lpstr>
      <vt:lpstr>PROBLEMAS DE DOS OPERACIONES. TIPO: DOS ACCIONES SUCESIVAS (1)  SOLUCIONES</vt:lpstr>
      <vt:lpstr>PROBLEMAS DE DOS OPERACIONES. TIPO: DOS ACCIONES SUCESIVAS (2) SOLUCIONES</vt:lpstr>
      <vt:lpstr>PROBLEMAS DE DOS OPERACIONES. TIPO: DOS ACCIONES SUCESIVAS (3) SOLUCIONES</vt:lpstr>
      <vt:lpstr>PROBLEMAS DE DOS OPERACIONES. TIPO: DOS ACCIONES SUCESIVAS (4) SOLUCIONES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PROBLEMAS DE DOS OPERACIONES (1)</dc:title>
  <dc:creator>Alicia López Romero</dc:creator>
  <cp:lastModifiedBy>Alicia López Romero</cp:lastModifiedBy>
  <cp:revision>10</cp:revision>
  <cp:lastPrinted>2025-11-25T10:54:39Z</cp:lastPrinted>
  <dcterms:created xsi:type="dcterms:W3CDTF">2025-10-29T22:29:21Z</dcterms:created>
  <dcterms:modified xsi:type="dcterms:W3CDTF">2026-05-12T21:34:15Z</dcterms:modified>
</cp:coreProperties>
</file>