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0" r:id="rId3"/>
    <p:sldId id="264" r:id="rId4"/>
    <p:sldId id="262" r:id="rId5"/>
    <p:sldId id="263" r:id="rId6"/>
    <p:sldId id="265" r:id="rId7"/>
  </p:sldIdLst>
  <p:sldSz cx="9906000" cy="6858000" type="A4"/>
  <p:notesSz cx="6797675" cy="9928225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570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984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7614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514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673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4933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0237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2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706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358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069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4468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1B4E5-3814-4A18-916E-D509DAB4E7FA}" type="datetimeFigureOut">
              <a:rPr lang="es-ES" smtClean="0"/>
              <a:t>22/03/2026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792FC-BB85-4385-BC12-9315F6D92B5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886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://arasaac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905999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B9FA172-67E1-4491-28E8-9F17E364A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852" y="436615"/>
            <a:ext cx="4185472" cy="1325563"/>
          </a:xfrm>
        </p:spPr>
        <p:txBody>
          <a:bodyPr anchor="b">
            <a:norm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MATERIAL TEACCH: ORDENAMOS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2026340"/>
            <a:ext cx="4953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ADA478B-AFB5-A1CD-5257-B7FE26448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496" y="2547942"/>
            <a:ext cx="5327934" cy="425473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sz="2600" dirty="0">
                <a:solidFill>
                  <a:schemeClr val="bg1"/>
                </a:solidFill>
              </a:rPr>
              <a:t>Este material se ha elaborado para que el alumnado aprenda a ordenar objetos de mayor a menor y de menor a mayor (hasta 5). </a:t>
            </a:r>
          </a:p>
          <a:p>
            <a:pPr marL="0" indent="0">
              <a:buNone/>
            </a:pPr>
            <a:endParaRPr lang="es-ES" sz="2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ES" sz="2600" dirty="0">
                <a:solidFill>
                  <a:schemeClr val="bg1"/>
                </a:solidFill>
              </a:rPr>
              <a:t>Se adjuntan dibujos para ordenar por tamaño (pequeño-grande), altura (alto-bajo) y capacidad (lleno-vacío). </a:t>
            </a:r>
          </a:p>
          <a:p>
            <a:pPr marL="0" indent="0">
              <a:buNone/>
            </a:pPr>
            <a:endParaRPr lang="es-ES" sz="2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ES" sz="2600" dirty="0">
                <a:solidFill>
                  <a:schemeClr val="bg1"/>
                </a:solidFill>
              </a:rPr>
              <a:t>Si ordeno de mayor a menor la consigna es la siguiente: “De todos, ¿cuál es más _____?” y después: “De los que quedan, ¿cuál es el más _____?”. </a:t>
            </a:r>
          </a:p>
          <a:p>
            <a:pPr marL="0" indent="0">
              <a:buNone/>
            </a:pPr>
            <a:endParaRPr lang="es-ES" sz="2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ES" sz="2600" dirty="0">
                <a:solidFill>
                  <a:schemeClr val="bg1"/>
                </a:solidFill>
              </a:rPr>
              <a:t>Si ordeno de menor a mayor la consiga es la siguiente: “De todos, ¿cuál es el menos ____?” y después: “De los que quedan, ¿cuál es el menos ____?</a:t>
            </a:r>
          </a:p>
          <a:p>
            <a:pPr marL="0" indent="0">
              <a:buNone/>
            </a:pPr>
            <a:endParaRPr lang="es-ES" sz="1800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1086274-0E55-5180-9D58-57CC50CFC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80" r="39696"/>
          <a:stretch>
            <a:fillRect/>
          </a:stretch>
        </p:blipFill>
        <p:spPr>
          <a:xfrm rot="16200000">
            <a:off x="6063549" y="304294"/>
            <a:ext cx="1587110" cy="29157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87417AF-190E-4D6E-AFA6-7D3E84B0B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5677" y="182859"/>
            <a:ext cx="3246962" cy="3177496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1F88FA9-4829-2088-E640-5A918B6B3E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40" r="15695" b="48549"/>
          <a:stretch>
            <a:fillRect/>
          </a:stretch>
        </p:blipFill>
        <p:spPr>
          <a:xfrm>
            <a:off x="6531412" y="4029119"/>
            <a:ext cx="2915770" cy="218682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0B30ED8-273E-4C07-8568-2FE5CC5C4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57870" y="3543213"/>
            <a:ext cx="3246962" cy="3177496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68794B1-1AB6-BE38-B088-4D46D031D66B}"/>
              </a:ext>
            </a:extLst>
          </p:cNvPr>
          <p:cNvSpPr txBox="1"/>
          <p:nvPr/>
        </p:nvSpPr>
        <p:spPr>
          <a:xfrm>
            <a:off x="0" y="6596062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chemeClr val="bg1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chemeClr val="bg1"/>
                </a:solidFill>
                <a:latin typeface="Arial"/>
                <a:ea typeface="Microsoft YaHe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http://arasaac.org</a:t>
            </a:r>
            <a:r>
              <a:rPr lang="es-ES" sz="1100" spc="-1" dirty="0">
                <a:solidFill>
                  <a:schemeClr val="bg1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0396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30F2B-9865-DFFE-AEBE-511061E2E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EEF84686-85E7-E042-2871-AA1ECD4208A2}"/>
              </a:ext>
            </a:extLst>
          </p:cNvPr>
          <p:cNvGrpSpPr/>
          <p:nvPr/>
        </p:nvGrpSpPr>
        <p:grpSpPr>
          <a:xfrm flipH="1">
            <a:off x="0" y="1359783"/>
            <a:ext cx="9906000" cy="4845807"/>
            <a:chOff x="304799" y="106017"/>
            <a:chExt cx="11794435" cy="6387547"/>
          </a:xfrm>
        </p:grpSpPr>
        <p:sp>
          <p:nvSpPr>
            <p:cNvPr id="5" name="Triángulo rectángulo 4">
              <a:extLst>
                <a:ext uri="{FF2B5EF4-FFF2-40B4-BE49-F238E27FC236}">
                  <a16:creationId xmlns:a16="http://schemas.microsoft.com/office/drawing/2014/main" id="{82DFA78B-097E-0468-13B8-F6BB25696A93}"/>
                </a:ext>
              </a:extLst>
            </p:cNvPr>
            <p:cNvSpPr/>
            <p:nvPr/>
          </p:nvSpPr>
          <p:spPr>
            <a:xfrm>
              <a:off x="304799" y="106017"/>
              <a:ext cx="11794435" cy="6387547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5400" b="1" dirty="0">
                <a:solidFill>
                  <a:schemeClr val="tx1"/>
                </a:solidFill>
                <a:latin typeface="Bahnschrift SemiBold" panose="020B0502040204020203" pitchFamily="34" charset="0"/>
              </a:endParaRP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BEA31CC8-DED6-CCE7-5EAA-E73F16D170AD}"/>
                </a:ext>
              </a:extLst>
            </p:cNvPr>
            <p:cNvSpPr/>
            <p:nvPr/>
          </p:nvSpPr>
          <p:spPr>
            <a:xfrm>
              <a:off x="304800" y="5128591"/>
              <a:ext cx="9263270" cy="136497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3ED5323E-78CF-4A0E-82DF-6C71D9042DAA}"/>
              </a:ext>
            </a:extLst>
          </p:cNvPr>
          <p:cNvSpPr/>
          <p:nvPr/>
        </p:nvSpPr>
        <p:spPr>
          <a:xfrm>
            <a:off x="1361562" y="5325341"/>
            <a:ext cx="8312788" cy="754755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VELCRO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B69F920-02B2-3FB0-582F-F8B8EF29D9A3}"/>
              </a:ext>
            </a:extLst>
          </p:cNvPr>
          <p:cNvSpPr txBox="1"/>
          <p:nvPr/>
        </p:nvSpPr>
        <p:spPr>
          <a:xfrm>
            <a:off x="3749176" y="4232045"/>
            <a:ext cx="58384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0" b="1" dirty="0">
                <a:latin typeface="Bahnschrift SemiBold" panose="020B0502040204020203" pitchFamily="34" charset="0"/>
              </a:rPr>
              <a:t>CADA VEZ MÁS…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0B6D98A-3AC4-AA50-45EE-B0BCB2F39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55" y="113488"/>
            <a:ext cx="1246295" cy="124629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4DDC70-ABD9-DC83-67A1-47866CF409D0}"/>
              </a:ext>
            </a:extLst>
          </p:cNvPr>
          <p:cNvSpPr txBox="1"/>
          <p:nvPr/>
        </p:nvSpPr>
        <p:spPr>
          <a:xfrm>
            <a:off x="0" y="6596062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800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4578D-11BB-F9B6-2BD7-9092F5E59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6B6BC785-617B-8321-DC3E-38E13DAAC18F}"/>
              </a:ext>
            </a:extLst>
          </p:cNvPr>
          <p:cNvGrpSpPr/>
          <p:nvPr/>
        </p:nvGrpSpPr>
        <p:grpSpPr>
          <a:xfrm>
            <a:off x="0" y="1635161"/>
            <a:ext cx="9906000" cy="4845807"/>
            <a:chOff x="304799" y="106017"/>
            <a:chExt cx="11794435" cy="6387547"/>
          </a:xfrm>
        </p:grpSpPr>
        <p:sp>
          <p:nvSpPr>
            <p:cNvPr id="5" name="Triángulo rectángulo 4">
              <a:extLst>
                <a:ext uri="{FF2B5EF4-FFF2-40B4-BE49-F238E27FC236}">
                  <a16:creationId xmlns:a16="http://schemas.microsoft.com/office/drawing/2014/main" id="{C6FE14D2-E758-9197-7762-E73F0596F12A}"/>
                </a:ext>
              </a:extLst>
            </p:cNvPr>
            <p:cNvSpPr/>
            <p:nvPr/>
          </p:nvSpPr>
          <p:spPr>
            <a:xfrm>
              <a:off x="304799" y="106017"/>
              <a:ext cx="11794435" cy="6387547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5400" b="1" dirty="0">
                <a:solidFill>
                  <a:schemeClr val="tx1"/>
                </a:solidFill>
                <a:latin typeface="Bahnschrift SemiBold" panose="020B0502040204020203" pitchFamily="34" charset="0"/>
              </a:endParaRP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BAEF561-538E-22DC-DFEB-1B8F4FBFF844}"/>
                </a:ext>
              </a:extLst>
            </p:cNvPr>
            <p:cNvSpPr/>
            <p:nvPr/>
          </p:nvSpPr>
          <p:spPr>
            <a:xfrm>
              <a:off x="304800" y="5128591"/>
              <a:ext cx="9263270" cy="136497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AC977287-A7FA-4EBA-3477-B894D77FE13B}"/>
              </a:ext>
            </a:extLst>
          </p:cNvPr>
          <p:cNvSpPr/>
          <p:nvPr/>
        </p:nvSpPr>
        <p:spPr>
          <a:xfrm>
            <a:off x="196790" y="5585833"/>
            <a:ext cx="8312788" cy="754755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VELCRO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A5EB0CD-4A0B-BC80-EDB7-1661E710CBB8}"/>
              </a:ext>
            </a:extLst>
          </p:cNvPr>
          <p:cNvSpPr txBox="1"/>
          <p:nvPr/>
        </p:nvSpPr>
        <p:spPr>
          <a:xfrm>
            <a:off x="0" y="4507423"/>
            <a:ext cx="68675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0" b="1" dirty="0">
                <a:latin typeface="Bahnschrift SemiBold" panose="020B0502040204020203" pitchFamily="34" charset="0"/>
              </a:rPr>
              <a:t>CADA VEZ MENOS…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7B0A3E5-7EE6-715B-19A7-8D7814D66FAC}"/>
              </a:ext>
            </a:extLst>
          </p:cNvPr>
          <p:cNvSpPr txBox="1"/>
          <p:nvPr/>
        </p:nvSpPr>
        <p:spPr>
          <a:xfrm>
            <a:off x="0" y="6567002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rgbClr val="0000FF"/>
                </a:solidFill>
                <a:latin typeface="Arial"/>
                <a:ea typeface="Microsoft YaHei"/>
                <a:hlinkClick r:id="rId2"/>
              </a:rPr>
              <a:t>http://arasaac.org</a:t>
            </a: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latin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35D8F96-E403-3C63-490B-32F1A8F6CA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55" y="113488"/>
            <a:ext cx="1246295" cy="124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05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8123385-E56A-08C8-192E-7063DB7E9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500619"/>
              </p:ext>
            </p:extLst>
          </p:nvPr>
        </p:nvGraphicFramePr>
        <p:xfrm>
          <a:off x="522515" y="860304"/>
          <a:ext cx="8860970" cy="5590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8056">
                  <a:extLst>
                    <a:ext uri="{9D8B030D-6E8A-4147-A177-3AD203B41FA5}">
                      <a16:colId xmlns:a16="http://schemas.microsoft.com/office/drawing/2014/main" val="2797194744"/>
                    </a:ext>
                  </a:extLst>
                </a:gridCol>
                <a:gridCol w="1382486">
                  <a:extLst>
                    <a:ext uri="{9D8B030D-6E8A-4147-A177-3AD203B41FA5}">
                      <a16:colId xmlns:a16="http://schemas.microsoft.com/office/drawing/2014/main" val="1398346775"/>
                    </a:ext>
                  </a:extLst>
                </a:gridCol>
                <a:gridCol w="1861457">
                  <a:extLst>
                    <a:ext uri="{9D8B030D-6E8A-4147-A177-3AD203B41FA5}">
                      <a16:colId xmlns:a16="http://schemas.microsoft.com/office/drawing/2014/main" val="744696850"/>
                    </a:ext>
                  </a:extLst>
                </a:gridCol>
                <a:gridCol w="1948543">
                  <a:extLst>
                    <a:ext uri="{9D8B030D-6E8A-4147-A177-3AD203B41FA5}">
                      <a16:colId xmlns:a16="http://schemas.microsoft.com/office/drawing/2014/main" val="1499577062"/>
                    </a:ext>
                  </a:extLst>
                </a:gridCol>
                <a:gridCol w="2340428">
                  <a:extLst>
                    <a:ext uri="{9D8B030D-6E8A-4147-A177-3AD203B41FA5}">
                      <a16:colId xmlns:a16="http://schemas.microsoft.com/office/drawing/2014/main" val="2506118347"/>
                    </a:ext>
                  </a:extLst>
                </a:gridCol>
              </a:tblGrid>
              <a:tr h="5590442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363343"/>
                  </a:ext>
                </a:extLst>
              </a:tr>
            </a:tbl>
          </a:graphicData>
        </a:graphic>
      </p:graphicFrame>
      <p:pic>
        <p:nvPicPr>
          <p:cNvPr id="23" name="Imagen 22">
            <a:extLst>
              <a:ext uri="{FF2B5EF4-FFF2-40B4-BE49-F238E27FC236}">
                <a16:creationId xmlns:a16="http://schemas.microsoft.com/office/drawing/2014/main" id="{1A540E21-51C9-3D67-4703-49FF2C238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7625" r="29083" b="6448"/>
          <a:stretch>
            <a:fillRect/>
          </a:stretch>
        </p:blipFill>
        <p:spPr>
          <a:xfrm>
            <a:off x="903163" y="2883428"/>
            <a:ext cx="511580" cy="107277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C9357D87-1D4F-7EA7-35FA-1E31C8EAC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7625" r="29083" b="6448"/>
          <a:stretch>
            <a:fillRect/>
          </a:stretch>
        </p:blipFill>
        <p:spPr>
          <a:xfrm>
            <a:off x="2132699" y="2582575"/>
            <a:ext cx="798519" cy="1674482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8910D83-6146-E9E0-F29D-FA06FFB22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7625" r="29083" b="6448"/>
          <a:stretch>
            <a:fillRect/>
          </a:stretch>
        </p:blipFill>
        <p:spPr>
          <a:xfrm>
            <a:off x="3490801" y="2195915"/>
            <a:ext cx="1167296" cy="2447802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51830C67-9680-22E8-8F4F-7027E66BE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7625" r="29083" b="6448"/>
          <a:stretch>
            <a:fillRect/>
          </a:stretch>
        </p:blipFill>
        <p:spPr>
          <a:xfrm>
            <a:off x="5247904" y="1792842"/>
            <a:ext cx="1551727" cy="3253948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981F7F6E-9211-FA27-0263-6412DF238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0" t="7625" r="29083" b="6448"/>
          <a:stretch>
            <a:fillRect/>
          </a:stretch>
        </p:blipFill>
        <p:spPr>
          <a:xfrm>
            <a:off x="7120279" y="1584831"/>
            <a:ext cx="2121691" cy="444915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EF3AAE9-DE30-2D78-F431-6EFDD6DBDAE7}"/>
              </a:ext>
            </a:extLst>
          </p:cNvPr>
          <p:cNvSpPr txBox="1"/>
          <p:nvPr/>
        </p:nvSpPr>
        <p:spPr>
          <a:xfrm>
            <a:off x="0" y="6562428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latin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6527F3-1BD2-630B-484D-7CA0CD1EC2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55" y="113488"/>
            <a:ext cx="1246295" cy="124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33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D832B-30B8-161C-E448-5D5E37D63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CD9A180-75CA-F8DD-0608-1CA942C59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369148"/>
              </p:ext>
            </p:extLst>
          </p:nvPr>
        </p:nvGraphicFramePr>
        <p:xfrm>
          <a:off x="642258" y="709698"/>
          <a:ext cx="8621484" cy="5590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2199">
                  <a:extLst>
                    <a:ext uri="{9D8B030D-6E8A-4147-A177-3AD203B41FA5}">
                      <a16:colId xmlns:a16="http://schemas.microsoft.com/office/drawing/2014/main" val="2797194744"/>
                    </a:ext>
                  </a:extLst>
                </a:gridCol>
                <a:gridCol w="2547257">
                  <a:extLst>
                    <a:ext uri="{9D8B030D-6E8A-4147-A177-3AD203B41FA5}">
                      <a16:colId xmlns:a16="http://schemas.microsoft.com/office/drawing/2014/main" val="1499577062"/>
                    </a:ext>
                  </a:extLst>
                </a:gridCol>
                <a:gridCol w="3712028">
                  <a:extLst>
                    <a:ext uri="{9D8B030D-6E8A-4147-A177-3AD203B41FA5}">
                      <a16:colId xmlns:a16="http://schemas.microsoft.com/office/drawing/2014/main" val="2506118347"/>
                    </a:ext>
                  </a:extLst>
                </a:gridCol>
              </a:tblGrid>
              <a:tr h="279522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363343"/>
                  </a:ext>
                </a:extLst>
              </a:tr>
              <a:tr h="279522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198754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DC60B9D-6D8D-B31B-8F6C-CC326BE1A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 t="2436" r="15821" b="4549"/>
          <a:stretch>
            <a:fillRect/>
          </a:stretch>
        </p:blipFill>
        <p:spPr>
          <a:xfrm>
            <a:off x="3903534" y="4982967"/>
            <a:ext cx="714720" cy="99082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B47146AE-3315-2834-C5C9-408BE068D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 t="2436" r="15821" b="4549"/>
          <a:stretch>
            <a:fillRect/>
          </a:stretch>
        </p:blipFill>
        <p:spPr>
          <a:xfrm>
            <a:off x="5607246" y="1151325"/>
            <a:ext cx="3611849" cy="500717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5B2ABC3-64A5-FE2D-67D9-8A6182900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 t="2436" r="15821" b="4549"/>
          <a:stretch>
            <a:fillRect/>
          </a:stretch>
        </p:blipFill>
        <p:spPr>
          <a:xfrm>
            <a:off x="3089394" y="1009682"/>
            <a:ext cx="2343000" cy="3248143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C71FD5E-8344-60D9-0EF4-9B7EE10EC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 t="2436" r="15821" b="4549"/>
          <a:stretch>
            <a:fillRect/>
          </a:stretch>
        </p:blipFill>
        <p:spPr>
          <a:xfrm>
            <a:off x="1228168" y="4070709"/>
            <a:ext cx="1094619" cy="151748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ED7FE51B-68AF-7A03-0A82-C6B465276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4" t="2436" r="15821" b="4549"/>
          <a:stretch>
            <a:fillRect/>
          </a:stretch>
        </p:blipFill>
        <p:spPr>
          <a:xfrm>
            <a:off x="962366" y="1009682"/>
            <a:ext cx="1626221" cy="2254459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44BB7CC6-F2EE-E403-5E7B-8DC0A6851D82}"/>
              </a:ext>
            </a:extLst>
          </p:cNvPr>
          <p:cNvCxnSpPr/>
          <p:nvPr/>
        </p:nvCxnSpPr>
        <p:spPr>
          <a:xfrm>
            <a:off x="2993572" y="4829453"/>
            <a:ext cx="256902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2B7CD1BF-F778-8C38-C14E-F838D164F8FE}"/>
              </a:ext>
            </a:extLst>
          </p:cNvPr>
          <p:cNvSpPr txBox="1"/>
          <p:nvPr/>
        </p:nvSpPr>
        <p:spPr>
          <a:xfrm>
            <a:off x="0" y="6547634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rgbClr val="0000FF"/>
                </a:solidFill>
                <a:latin typeface="Arial"/>
                <a:ea typeface="Microsoft YaHei"/>
                <a:hlinkClick r:id="rId3"/>
              </a:rPr>
              <a:t>http://arasaac.org</a:t>
            </a: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latin typeface="Arial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1E7B3A-0ED6-3EE0-D3E4-ED0335122E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55" y="113488"/>
            <a:ext cx="1246295" cy="124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90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D836071-0E06-342C-050F-E243FCC09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742138"/>
              </p:ext>
            </p:extLst>
          </p:nvPr>
        </p:nvGraphicFramePr>
        <p:xfrm>
          <a:off x="132762" y="280695"/>
          <a:ext cx="9640475" cy="6296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8095">
                  <a:extLst>
                    <a:ext uri="{9D8B030D-6E8A-4147-A177-3AD203B41FA5}">
                      <a16:colId xmlns:a16="http://schemas.microsoft.com/office/drawing/2014/main" val="2634566"/>
                    </a:ext>
                  </a:extLst>
                </a:gridCol>
                <a:gridCol w="1928095">
                  <a:extLst>
                    <a:ext uri="{9D8B030D-6E8A-4147-A177-3AD203B41FA5}">
                      <a16:colId xmlns:a16="http://schemas.microsoft.com/office/drawing/2014/main" val="1089228136"/>
                    </a:ext>
                  </a:extLst>
                </a:gridCol>
                <a:gridCol w="1928095">
                  <a:extLst>
                    <a:ext uri="{9D8B030D-6E8A-4147-A177-3AD203B41FA5}">
                      <a16:colId xmlns:a16="http://schemas.microsoft.com/office/drawing/2014/main" val="3754138973"/>
                    </a:ext>
                  </a:extLst>
                </a:gridCol>
                <a:gridCol w="1928095">
                  <a:extLst>
                    <a:ext uri="{9D8B030D-6E8A-4147-A177-3AD203B41FA5}">
                      <a16:colId xmlns:a16="http://schemas.microsoft.com/office/drawing/2014/main" val="1907355559"/>
                    </a:ext>
                  </a:extLst>
                </a:gridCol>
                <a:gridCol w="1928095">
                  <a:extLst>
                    <a:ext uri="{9D8B030D-6E8A-4147-A177-3AD203B41FA5}">
                      <a16:colId xmlns:a16="http://schemas.microsoft.com/office/drawing/2014/main" val="3321630929"/>
                    </a:ext>
                  </a:extLst>
                </a:gridCol>
              </a:tblGrid>
              <a:tr h="3442951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395336"/>
                  </a:ext>
                </a:extLst>
              </a:tr>
              <a:tr h="2853659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332912"/>
                  </a:ext>
                </a:extLst>
              </a:tr>
            </a:tbl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4DD6D205-C51E-7D26-CDCD-21C124774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4" t="80821" r="56197" b="2543"/>
          <a:stretch>
            <a:fillRect/>
          </a:stretch>
        </p:blipFill>
        <p:spPr>
          <a:xfrm rot="16200000">
            <a:off x="7587619" y="4436527"/>
            <a:ext cx="2334408" cy="161364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598D78C-FD65-206B-D67E-48579D7A3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7" t="40999" r="1856" b="44695"/>
          <a:stretch>
            <a:fillRect/>
          </a:stretch>
        </p:blipFill>
        <p:spPr>
          <a:xfrm rot="16200000">
            <a:off x="7119662" y="1306059"/>
            <a:ext cx="3270324" cy="138773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8409A8F-8225-2827-DECA-B8CBCD231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7" t="22570" r="1202" b="64233"/>
          <a:stretch>
            <a:fillRect/>
          </a:stretch>
        </p:blipFill>
        <p:spPr>
          <a:xfrm rot="16200000">
            <a:off x="-548086" y="1359848"/>
            <a:ext cx="3356386" cy="128016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A51EBE1-3063-18C8-269A-3DE248DCB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7" t="2146" r="2459" b="84213"/>
          <a:stretch>
            <a:fillRect/>
          </a:stretch>
        </p:blipFill>
        <p:spPr>
          <a:xfrm rot="16200000">
            <a:off x="5331401" y="1339328"/>
            <a:ext cx="3246816" cy="13231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9D8C84E-A4CB-C2A5-BFAC-5C1C5404B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406" r="57230" b="81847"/>
          <a:stretch>
            <a:fillRect/>
          </a:stretch>
        </p:blipFill>
        <p:spPr>
          <a:xfrm rot="16200000">
            <a:off x="1789591" y="4433840"/>
            <a:ext cx="2420472" cy="162440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E3712E6-5777-5216-2C2D-9C056069F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2" t="81239" r="1046" b="5266"/>
          <a:stretch>
            <a:fillRect/>
          </a:stretch>
        </p:blipFill>
        <p:spPr>
          <a:xfrm rot="16200000">
            <a:off x="1375422" y="1345439"/>
            <a:ext cx="3248809" cy="130897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E0F33AA-F176-EFB1-BCE8-38471A2B1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0" t="62256" r="1176" b="25545"/>
          <a:stretch>
            <a:fillRect/>
          </a:stretch>
        </p:blipFill>
        <p:spPr>
          <a:xfrm rot="16200000">
            <a:off x="3248676" y="1408258"/>
            <a:ext cx="3281083" cy="118334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A79A0B3-F678-09A0-7ADC-93293DE59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60951" r="56601" b="22413"/>
          <a:stretch>
            <a:fillRect/>
          </a:stretch>
        </p:blipFill>
        <p:spPr>
          <a:xfrm rot="16200000">
            <a:off x="5655273" y="4436527"/>
            <a:ext cx="2334408" cy="161364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883FF1B-F2E7-116A-6D86-05E3BE94B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8" t="41192" r="58614" b="42173"/>
          <a:stretch>
            <a:fillRect/>
          </a:stretch>
        </p:blipFill>
        <p:spPr>
          <a:xfrm rot="16200000">
            <a:off x="3771226" y="4464768"/>
            <a:ext cx="2374751" cy="161364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4BBA7D7-896A-899F-A0A7-CB92ED5C6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20767" r="58746" b="61932"/>
          <a:stretch>
            <a:fillRect/>
          </a:stretch>
        </p:blipFill>
        <p:spPr>
          <a:xfrm rot="16200000">
            <a:off x="-55923" y="4431151"/>
            <a:ext cx="2372061" cy="1678193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A01DBC71-B621-29A0-CC06-9316E7E43831}"/>
              </a:ext>
            </a:extLst>
          </p:cNvPr>
          <p:cNvSpPr txBox="1"/>
          <p:nvPr/>
        </p:nvSpPr>
        <p:spPr>
          <a:xfrm>
            <a:off x="0" y="6589674"/>
            <a:ext cx="86756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u="sng" spc="-1" dirty="0">
                <a:solidFill>
                  <a:srgbClr val="0000FF"/>
                </a:solidFill>
                <a:latin typeface="Arial"/>
                <a:ea typeface="Microsoft YaHei"/>
                <a:hlinkClick r:id="rId4"/>
              </a:rPr>
              <a:t>http://arasaac.org</a:t>
            </a:r>
            <a:r>
              <a:rPr lang="es-ES" sz="1100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</a:t>
            </a:r>
            <a:endParaRPr lang="es-ES" sz="1100" spc="-1" dirty="0">
              <a:latin typeface="Arial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718F4F61-478F-05A7-297C-AB7A37112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125" y="0"/>
            <a:ext cx="778870" cy="77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93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294</Words>
  <Application>Microsoft Office PowerPoint</Application>
  <PresentationFormat>A4 (210 x 297 mm)</PresentationFormat>
  <Paragraphs>34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Bahnschrift SemiBold</vt:lpstr>
      <vt:lpstr>Calibri</vt:lpstr>
      <vt:lpstr>Calibri Light</vt:lpstr>
      <vt:lpstr>Tema de Office</vt:lpstr>
      <vt:lpstr>MATERIAL TEACCH: ORDENAMOS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suario</dc:creator>
  <cp:lastModifiedBy>Alicia López Romero</cp:lastModifiedBy>
  <cp:revision>3</cp:revision>
  <cp:lastPrinted>2026-03-10T12:19:20Z</cp:lastPrinted>
  <dcterms:created xsi:type="dcterms:W3CDTF">2026-03-10T12:12:42Z</dcterms:created>
  <dcterms:modified xsi:type="dcterms:W3CDTF">2026-03-22T20:21:44Z</dcterms:modified>
</cp:coreProperties>
</file>